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5" r:id="rId4"/>
    <p:sldId id="264" r:id="rId5"/>
    <p:sldId id="258" r:id="rId6"/>
    <p:sldId id="259" r:id="rId7"/>
    <p:sldId id="260" r:id="rId8"/>
    <p:sldId id="262" r:id="rId9"/>
    <p:sldId id="263" r:id="rId10"/>
    <p:sldId id="296" r:id="rId11"/>
    <p:sldId id="279" r:id="rId12"/>
    <p:sldId id="299" r:id="rId13"/>
    <p:sldId id="300" r:id="rId14"/>
    <p:sldId id="301" r:id="rId15"/>
    <p:sldId id="307" r:id="rId16"/>
    <p:sldId id="292" r:id="rId17"/>
    <p:sldId id="308" r:id="rId18"/>
    <p:sldId id="303" r:id="rId19"/>
    <p:sldId id="304" r:id="rId20"/>
    <p:sldId id="267" r:id="rId21"/>
    <p:sldId id="286" r:id="rId22"/>
    <p:sldId id="287" r:id="rId23"/>
    <p:sldId id="309" r:id="rId24"/>
    <p:sldId id="305" r:id="rId25"/>
    <p:sldId id="306" r:id="rId26"/>
    <p:sldId id="280" r:id="rId27"/>
    <p:sldId id="288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2221FB-FAD6-4FB5-B05E-C8BD5E9A1098}" v="130" dt="2025-05-27T12:07:30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AD49E-EA16-44D8-941B-714FC68C18E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833B68D-923B-4E5A-A93A-7F639B298EC5}">
      <dgm:prSet/>
      <dgm:spPr/>
      <dgm:t>
        <a:bodyPr/>
        <a:lstStyle/>
        <a:p>
          <a:r>
            <a:rPr lang="en-US"/>
            <a:t>Reduces isolation and supports mental health</a:t>
          </a:r>
        </a:p>
      </dgm:t>
    </dgm:pt>
    <dgm:pt modelId="{88E8D782-F6EA-472C-9BEB-7CD580E63A68}" type="parTrans" cxnId="{AB4A53CB-28AF-4C84-ABF9-40A2B7F9029D}">
      <dgm:prSet/>
      <dgm:spPr/>
      <dgm:t>
        <a:bodyPr/>
        <a:lstStyle/>
        <a:p>
          <a:endParaRPr lang="en-US"/>
        </a:p>
      </dgm:t>
    </dgm:pt>
    <dgm:pt modelId="{5006CC37-2D96-42AE-871A-E2BB8A6CC588}" type="sibTrans" cxnId="{AB4A53CB-28AF-4C84-ABF9-40A2B7F9029D}">
      <dgm:prSet/>
      <dgm:spPr/>
      <dgm:t>
        <a:bodyPr/>
        <a:lstStyle/>
        <a:p>
          <a:endParaRPr lang="en-US"/>
        </a:p>
      </dgm:t>
    </dgm:pt>
    <dgm:pt modelId="{ACE54BC7-A1A5-452C-B7F0-7BF65996DCE2}">
      <dgm:prSet/>
      <dgm:spPr/>
      <dgm:t>
        <a:bodyPr/>
        <a:lstStyle/>
        <a:p>
          <a:r>
            <a:rPr lang="en-US"/>
            <a:t>Builds transferable skills: communication, leadership</a:t>
          </a:r>
        </a:p>
      </dgm:t>
    </dgm:pt>
    <dgm:pt modelId="{28EA89EA-39DE-430A-AB14-87C3C4DFA70A}" type="parTrans" cxnId="{E6CE595D-99FA-4273-AF4E-84E15695EAF2}">
      <dgm:prSet/>
      <dgm:spPr/>
      <dgm:t>
        <a:bodyPr/>
        <a:lstStyle/>
        <a:p>
          <a:endParaRPr lang="en-US"/>
        </a:p>
      </dgm:t>
    </dgm:pt>
    <dgm:pt modelId="{57434A13-E9D8-4DF4-8001-CC922241EACB}" type="sibTrans" cxnId="{E6CE595D-99FA-4273-AF4E-84E15695EAF2}">
      <dgm:prSet/>
      <dgm:spPr/>
      <dgm:t>
        <a:bodyPr/>
        <a:lstStyle/>
        <a:p>
          <a:endParaRPr lang="en-US"/>
        </a:p>
      </dgm:t>
    </dgm:pt>
    <dgm:pt modelId="{6D3CFDA9-4B2F-4611-AF56-E5A89FAA5ACB}">
      <dgm:prSet/>
      <dgm:spPr/>
      <dgm:t>
        <a:bodyPr/>
        <a:lstStyle/>
        <a:p>
          <a:r>
            <a:rPr lang="en-US"/>
            <a:t>Strengthens academic identity and networks</a:t>
          </a:r>
        </a:p>
      </dgm:t>
    </dgm:pt>
    <dgm:pt modelId="{830E6786-7B07-4848-BA40-62FFC417C1FC}" type="parTrans" cxnId="{E8643340-1290-456B-9355-21B16C81BB13}">
      <dgm:prSet/>
      <dgm:spPr/>
      <dgm:t>
        <a:bodyPr/>
        <a:lstStyle/>
        <a:p>
          <a:endParaRPr lang="en-US"/>
        </a:p>
      </dgm:t>
    </dgm:pt>
    <dgm:pt modelId="{9CF1BAC8-78DC-48A1-9388-9F22A968AE47}" type="sibTrans" cxnId="{E8643340-1290-456B-9355-21B16C81BB13}">
      <dgm:prSet/>
      <dgm:spPr/>
      <dgm:t>
        <a:bodyPr/>
        <a:lstStyle/>
        <a:p>
          <a:endParaRPr lang="en-US"/>
        </a:p>
      </dgm:t>
    </dgm:pt>
    <dgm:pt modelId="{1D5979AD-1063-4F64-BD86-FAF2D5038E6D}">
      <dgm:prSet/>
      <dgm:spPr/>
      <dgm:t>
        <a:bodyPr/>
        <a:lstStyle/>
        <a:p>
          <a:r>
            <a:rPr lang="en-US"/>
            <a:t>Encourages reflection and self-awareness</a:t>
          </a:r>
        </a:p>
      </dgm:t>
    </dgm:pt>
    <dgm:pt modelId="{204BBD19-26D3-4B01-A928-CC5E8403CF94}" type="parTrans" cxnId="{791DBD68-15BB-48EF-9205-E1D022C6E2B7}">
      <dgm:prSet/>
      <dgm:spPr/>
      <dgm:t>
        <a:bodyPr/>
        <a:lstStyle/>
        <a:p>
          <a:endParaRPr lang="en-US"/>
        </a:p>
      </dgm:t>
    </dgm:pt>
    <dgm:pt modelId="{59058CA5-CCEA-4F04-8EE5-D439B0AA5A54}" type="sibTrans" cxnId="{791DBD68-15BB-48EF-9205-E1D022C6E2B7}">
      <dgm:prSet/>
      <dgm:spPr/>
      <dgm:t>
        <a:bodyPr/>
        <a:lstStyle/>
        <a:p>
          <a:endParaRPr lang="en-US"/>
        </a:p>
      </dgm:t>
    </dgm:pt>
    <dgm:pt modelId="{26424C05-72A6-4DED-9F87-DF83EE3C1E62}" type="pres">
      <dgm:prSet presAssocID="{6E2AD49E-EA16-44D8-941B-714FC68C18EA}" presName="root" presStyleCnt="0">
        <dgm:presLayoutVars>
          <dgm:dir/>
          <dgm:resizeHandles val="exact"/>
        </dgm:presLayoutVars>
      </dgm:prSet>
      <dgm:spPr/>
    </dgm:pt>
    <dgm:pt modelId="{01FB7076-C229-417C-A9B2-BF2E8E8008E9}" type="pres">
      <dgm:prSet presAssocID="{5833B68D-923B-4E5A-A93A-7F639B298EC5}" presName="compNode" presStyleCnt="0"/>
      <dgm:spPr/>
    </dgm:pt>
    <dgm:pt modelId="{F28837E2-F2B3-42F3-A523-19769370DC88}" type="pres">
      <dgm:prSet presAssocID="{5833B68D-923B-4E5A-A93A-7F639B298EC5}" presName="bgRect" presStyleLbl="bgShp" presStyleIdx="0" presStyleCnt="4"/>
      <dgm:spPr/>
    </dgm:pt>
    <dgm:pt modelId="{BF450E25-1A01-4F63-9659-3D6892924A9F}" type="pres">
      <dgm:prSet presAssocID="{5833B68D-923B-4E5A-A93A-7F639B298EC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E678878-4D2D-463D-974E-1580180F4188}" type="pres">
      <dgm:prSet presAssocID="{5833B68D-923B-4E5A-A93A-7F639B298EC5}" presName="spaceRect" presStyleCnt="0"/>
      <dgm:spPr/>
    </dgm:pt>
    <dgm:pt modelId="{D4B312A9-561B-47ED-AE4B-92A0D10BE112}" type="pres">
      <dgm:prSet presAssocID="{5833B68D-923B-4E5A-A93A-7F639B298EC5}" presName="parTx" presStyleLbl="revTx" presStyleIdx="0" presStyleCnt="4">
        <dgm:presLayoutVars>
          <dgm:chMax val="0"/>
          <dgm:chPref val="0"/>
        </dgm:presLayoutVars>
      </dgm:prSet>
      <dgm:spPr/>
    </dgm:pt>
    <dgm:pt modelId="{7F247EB8-FF5A-4B88-9D76-CD2B6E6334CD}" type="pres">
      <dgm:prSet presAssocID="{5006CC37-2D96-42AE-871A-E2BB8A6CC588}" presName="sibTrans" presStyleCnt="0"/>
      <dgm:spPr/>
    </dgm:pt>
    <dgm:pt modelId="{49B045F6-5BEF-49F7-BD5C-BFD3CFB132F2}" type="pres">
      <dgm:prSet presAssocID="{ACE54BC7-A1A5-452C-B7F0-7BF65996DCE2}" presName="compNode" presStyleCnt="0"/>
      <dgm:spPr/>
    </dgm:pt>
    <dgm:pt modelId="{3FED9777-FEC1-4445-A828-86B15CD22DC6}" type="pres">
      <dgm:prSet presAssocID="{ACE54BC7-A1A5-452C-B7F0-7BF65996DCE2}" presName="bgRect" presStyleLbl="bgShp" presStyleIdx="1" presStyleCnt="4"/>
      <dgm:spPr/>
    </dgm:pt>
    <dgm:pt modelId="{2D691D5C-CFF0-4952-906C-ABF2075B87F0}" type="pres">
      <dgm:prSet presAssocID="{ACE54BC7-A1A5-452C-B7F0-7BF65996DCE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275CE7F8-17A2-4357-B611-620551BBCEAD}" type="pres">
      <dgm:prSet presAssocID="{ACE54BC7-A1A5-452C-B7F0-7BF65996DCE2}" presName="spaceRect" presStyleCnt="0"/>
      <dgm:spPr/>
    </dgm:pt>
    <dgm:pt modelId="{F5B98327-DF6F-4A81-B9C5-C8298DDA7ABF}" type="pres">
      <dgm:prSet presAssocID="{ACE54BC7-A1A5-452C-B7F0-7BF65996DCE2}" presName="parTx" presStyleLbl="revTx" presStyleIdx="1" presStyleCnt="4">
        <dgm:presLayoutVars>
          <dgm:chMax val="0"/>
          <dgm:chPref val="0"/>
        </dgm:presLayoutVars>
      </dgm:prSet>
      <dgm:spPr/>
    </dgm:pt>
    <dgm:pt modelId="{74241607-785A-4E58-90B4-8A212D452EB0}" type="pres">
      <dgm:prSet presAssocID="{57434A13-E9D8-4DF4-8001-CC922241EACB}" presName="sibTrans" presStyleCnt="0"/>
      <dgm:spPr/>
    </dgm:pt>
    <dgm:pt modelId="{85F1FD63-7977-46CB-A6B3-9767F3322CC1}" type="pres">
      <dgm:prSet presAssocID="{6D3CFDA9-4B2F-4611-AF56-E5A89FAA5ACB}" presName="compNode" presStyleCnt="0"/>
      <dgm:spPr/>
    </dgm:pt>
    <dgm:pt modelId="{1A1D2A33-E339-46B8-9115-CE98D4B79189}" type="pres">
      <dgm:prSet presAssocID="{6D3CFDA9-4B2F-4611-AF56-E5A89FAA5ACB}" presName="bgRect" presStyleLbl="bgShp" presStyleIdx="2" presStyleCnt="4"/>
      <dgm:spPr/>
    </dgm:pt>
    <dgm:pt modelId="{016C4FFF-CD2F-4F7D-8C6A-F2C8D745D21D}" type="pres">
      <dgm:prSet presAssocID="{6D3CFDA9-4B2F-4611-AF56-E5A89FAA5AC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6DD0E802-49F9-4A77-BFA4-028FC9713F95}" type="pres">
      <dgm:prSet presAssocID="{6D3CFDA9-4B2F-4611-AF56-E5A89FAA5ACB}" presName="spaceRect" presStyleCnt="0"/>
      <dgm:spPr/>
    </dgm:pt>
    <dgm:pt modelId="{469CBEDD-A05F-4E8E-A2E4-4EBF030E51F5}" type="pres">
      <dgm:prSet presAssocID="{6D3CFDA9-4B2F-4611-AF56-E5A89FAA5ACB}" presName="parTx" presStyleLbl="revTx" presStyleIdx="2" presStyleCnt="4">
        <dgm:presLayoutVars>
          <dgm:chMax val="0"/>
          <dgm:chPref val="0"/>
        </dgm:presLayoutVars>
      </dgm:prSet>
      <dgm:spPr/>
    </dgm:pt>
    <dgm:pt modelId="{96B8496F-83A1-40F4-9DB5-004102AECEE8}" type="pres">
      <dgm:prSet presAssocID="{9CF1BAC8-78DC-48A1-9388-9F22A968AE47}" presName="sibTrans" presStyleCnt="0"/>
      <dgm:spPr/>
    </dgm:pt>
    <dgm:pt modelId="{9920A233-3918-40B9-83CE-6B37DA3837E0}" type="pres">
      <dgm:prSet presAssocID="{1D5979AD-1063-4F64-BD86-FAF2D5038E6D}" presName="compNode" presStyleCnt="0"/>
      <dgm:spPr/>
    </dgm:pt>
    <dgm:pt modelId="{6F6FE1FE-7F0F-4716-B528-952AC1743489}" type="pres">
      <dgm:prSet presAssocID="{1D5979AD-1063-4F64-BD86-FAF2D5038E6D}" presName="bgRect" presStyleLbl="bgShp" presStyleIdx="3" presStyleCnt="4"/>
      <dgm:spPr/>
    </dgm:pt>
    <dgm:pt modelId="{352A826E-9260-4C98-8AEF-A681886D9AEC}" type="pres">
      <dgm:prSet presAssocID="{1D5979AD-1063-4F64-BD86-FAF2D5038E6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EA6D59F-23C3-4766-97EB-5A996E33BDBF}" type="pres">
      <dgm:prSet presAssocID="{1D5979AD-1063-4F64-BD86-FAF2D5038E6D}" presName="spaceRect" presStyleCnt="0"/>
      <dgm:spPr/>
    </dgm:pt>
    <dgm:pt modelId="{F2D6F712-658A-472E-8076-81354D426209}" type="pres">
      <dgm:prSet presAssocID="{1D5979AD-1063-4F64-BD86-FAF2D5038E6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AD94F06-9E29-4B93-BA97-399DA05072A2}" type="presOf" srcId="{5833B68D-923B-4E5A-A93A-7F639B298EC5}" destId="{D4B312A9-561B-47ED-AE4B-92A0D10BE112}" srcOrd="0" destOrd="0" presId="urn:microsoft.com/office/officeart/2018/2/layout/IconVerticalSolidList"/>
    <dgm:cxn modelId="{EC863D37-BBA8-4B0F-908D-85A313F05C26}" type="presOf" srcId="{1D5979AD-1063-4F64-BD86-FAF2D5038E6D}" destId="{F2D6F712-658A-472E-8076-81354D426209}" srcOrd="0" destOrd="0" presId="urn:microsoft.com/office/officeart/2018/2/layout/IconVerticalSolidList"/>
    <dgm:cxn modelId="{E8643340-1290-456B-9355-21B16C81BB13}" srcId="{6E2AD49E-EA16-44D8-941B-714FC68C18EA}" destId="{6D3CFDA9-4B2F-4611-AF56-E5A89FAA5ACB}" srcOrd="2" destOrd="0" parTransId="{830E6786-7B07-4848-BA40-62FFC417C1FC}" sibTransId="{9CF1BAC8-78DC-48A1-9388-9F22A968AE47}"/>
    <dgm:cxn modelId="{E6CE595D-99FA-4273-AF4E-84E15695EAF2}" srcId="{6E2AD49E-EA16-44D8-941B-714FC68C18EA}" destId="{ACE54BC7-A1A5-452C-B7F0-7BF65996DCE2}" srcOrd="1" destOrd="0" parTransId="{28EA89EA-39DE-430A-AB14-87C3C4DFA70A}" sibTransId="{57434A13-E9D8-4DF4-8001-CC922241EACB}"/>
    <dgm:cxn modelId="{2005C05D-231D-47CD-BD1F-F7428017D662}" type="presOf" srcId="{ACE54BC7-A1A5-452C-B7F0-7BF65996DCE2}" destId="{F5B98327-DF6F-4A81-B9C5-C8298DDA7ABF}" srcOrd="0" destOrd="0" presId="urn:microsoft.com/office/officeart/2018/2/layout/IconVerticalSolidList"/>
    <dgm:cxn modelId="{077B585E-054A-4D5C-9971-454884E35714}" type="presOf" srcId="{6E2AD49E-EA16-44D8-941B-714FC68C18EA}" destId="{26424C05-72A6-4DED-9F87-DF83EE3C1E62}" srcOrd="0" destOrd="0" presId="urn:microsoft.com/office/officeart/2018/2/layout/IconVerticalSolidList"/>
    <dgm:cxn modelId="{791DBD68-15BB-48EF-9205-E1D022C6E2B7}" srcId="{6E2AD49E-EA16-44D8-941B-714FC68C18EA}" destId="{1D5979AD-1063-4F64-BD86-FAF2D5038E6D}" srcOrd="3" destOrd="0" parTransId="{204BBD19-26D3-4B01-A928-CC5E8403CF94}" sibTransId="{59058CA5-CCEA-4F04-8EE5-D439B0AA5A54}"/>
    <dgm:cxn modelId="{A9F495BF-B2A7-48A5-BE2B-02F939A5F451}" type="presOf" srcId="{6D3CFDA9-4B2F-4611-AF56-E5A89FAA5ACB}" destId="{469CBEDD-A05F-4E8E-A2E4-4EBF030E51F5}" srcOrd="0" destOrd="0" presId="urn:microsoft.com/office/officeart/2018/2/layout/IconVerticalSolidList"/>
    <dgm:cxn modelId="{AB4A53CB-28AF-4C84-ABF9-40A2B7F9029D}" srcId="{6E2AD49E-EA16-44D8-941B-714FC68C18EA}" destId="{5833B68D-923B-4E5A-A93A-7F639B298EC5}" srcOrd="0" destOrd="0" parTransId="{88E8D782-F6EA-472C-9BEB-7CD580E63A68}" sibTransId="{5006CC37-2D96-42AE-871A-E2BB8A6CC588}"/>
    <dgm:cxn modelId="{9D185593-A5A9-4CC8-9925-4EB31B7C2F32}" type="presParOf" srcId="{26424C05-72A6-4DED-9F87-DF83EE3C1E62}" destId="{01FB7076-C229-417C-A9B2-BF2E8E8008E9}" srcOrd="0" destOrd="0" presId="urn:microsoft.com/office/officeart/2018/2/layout/IconVerticalSolidList"/>
    <dgm:cxn modelId="{83FA11C9-E5EC-4C32-B04A-4DC4A163AB5E}" type="presParOf" srcId="{01FB7076-C229-417C-A9B2-BF2E8E8008E9}" destId="{F28837E2-F2B3-42F3-A523-19769370DC88}" srcOrd="0" destOrd="0" presId="urn:microsoft.com/office/officeart/2018/2/layout/IconVerticalSolidList"/>
    <dgm:cxn modelId="{EFDFC6D7-1248-415A-B47E-66BF03181883}" type="presParOf" srcId="{01FB7076-C229-417C-A9B2-BF2E8E8008E9}" destId="{BF450E25-1A01-4F63-9659-3D6892924A9F}" srcOrd="1" destOrd="0" presId="urn:microsoft.com/office/officeart/2018/2/layout/IconVerticalSolidList"/>
    <dgm:cxn modelId="{96437ADB-DF0E-47FA-9A13-7E9ADEFF8F62}" type="presParOf" srcId="{01FB7076-C229-417C-A9B2-BF2E8E8008E9}" destId="{1E678878-4D2D-463D-974E-1580180F4188}" srcOrd="2" destOrd="0" presId="urn:microsoft.com/office/officeart/2018/2/layout/IconVerticalSolidList"/>
    <dgm:cxn modelId="{D4A3B275-D075-45F2-B608-4B0063F6ACD6}" type="presParOf" srcId="{01FB7076-C229-417C-A9B2-BF2E8E8008E9}" destId="{D4B312A9-561B-47ED-AE4B-92A0D10BE112}" srcOrd="3" destOrd="0" presId="urn:microsoft.com/office/officeart/2018/2/layout/IconVerticalSolidList"/>
    <dgm:cxn modelId="{2F316C36-5EED-4BA4-9B7F-4D7E0C3D735B}" type="presParOf" srcId="{26424C05-72A6-4DED-9F87-DF83EE3C1E62}" destId="{7F247EB8-FF5A-4B88-9D76-CD2B6E6334CD}" srcOrd="1" destOrd="0" presId="urn:microsoft.com/office/officeart/2018/2/layout/IconVerticalSolidList"/>
    <dgm:cxn modelId="{3F1378E6-B40F-4FC0-8C27-D150CAB2859B}" type="presParOf" srcId="{26424C05-72A6-4DED-9F87-DF83EE3C1E62}" destId="{49B045F6-5BEF-49F7-BD5C-BFD3CFB132F2}" srcOrd="2" destOrd="0" presId="urn:microsoft.com/office/officeart/2018/2/layout/IconVerticalSolidList"/>
    <dgm:cxn modelId="{3BB9DBCA-E450-4061-B793-E4BFFBAEC22C}" type="presParOf" srcId="{49B045F6-5BEF-49F7-BD5C-BFD3CFB132F2}" destId="{3FED9777-FEC1-4445-A828-86B15CD22DC6}" srcOrd="0" destOrd="0" presId="urn:microsoft.com/office/officeart/2018/2/layout/IconVerticalSolidList"/>
    <dgm:cxn modelId="{9270A4B9-CE29-4AF5-B276-F31C6169BF49}" type="presParOf" srcId="{49B045F6-5BEF-49F7-BD5C-BFD3CFB132F2}" destId="{2D691D5C-CFF0-4952-906C-ABF2075B87F0}" srcOrd="1" destOrd="0" presId="urn:microsoft.com/office/officeart/2018/2/layout/IconVerticalSolidList"/>
    <dgm:cxn modelId="{8FC6B758-EE47-4223-A6BF-571A682E7322}" type="presParOf" srcId="{49B045F6-5BEF-49F7-BD5C-BFD3CFB132F2}" destId="{275CE7F8-17A2-4357-B611-620551BBCEAD}" srcOrd="2" destOrd="0" presId="urn:microsoft.com/office/officeart/2018/2/layout/IconVerticalSolidList"/>
    <dgm:cxn modelId="{3BD77FA0-DEA0-4E4A-AA21-6DDE8DD6223E}" type="presParOf" srcId="{49B045F6-5BEF-49F7-BD5C-BFD3CFB132F2}" destId="{F5B98327-DF6F-4A81-B9C5-C8298DDA7ABF}" srcOrd="3" destOrd="0" presId="urn:microsoft.com/office/officeart/2018/2/layout/IconVerticalSolidList"/>
    <dgm:cxn modelId="{8A9EEF5A-25A0-4E2D-B1AE-0A6ED707C8DD}" type="presParOf" srcId="{26424C05-72A6-4DED-9F87-DF83EE3C1E62}" destId="{74241607-785A-4E58-90B4-8A212D452EB0}" srcOrd="3" destOrd="0" presId="urn:microsoft.com/office/officeart/2018/2/layout/IconVerticalSolidList"/>
    <dgm:cxn modelId="{A62200C8-10FD-4115-AE97-0EB03AAAFEBC}" type="presParOf" srcId="{26424C05-72A6-4DED-9F87-DF83EE3C1E62}" destId="{85F1FD63-7977-46CB-A6B3-9767F3322CC1}" srcOrd="4" destOrd="0" presId="urn:microsoft.com/office/officeart/2018/2/layout/IconVerticalSolidList"/>
    <dgm:cxn modelId="{18208EAB-0EC4-4376-914D-5446327EE450}" type="presParOf" srcId="{85F1FD63-7977-46CB-A6B3-9767F3322CC1}" destId="{1A1D2A33-E339-46B8-9115-CE98D4B79189}" srcOrd="0" destOrd="0" presId="urn:microsoft.com/office/officeart/2018/2/layout/IconVerticalSolidList"/>
    <dgm:cxn modelId="{F427ACDC-E760-4FA1-8FDC-1376D15DCAC7}" type="presParOf" srcId="{85F1FD63-7977-46CB-A6B3-9767F3322CC1}" destId="{016C4FFF-CD2F-4F7D-8C6A-F2C8D745D21D}" srcOrd="1" destOrd="0" presId="urn:microsoft.com/office/officeart/2018/2/layout/IconVerticalSolidList"/>
    <dgm:cxn modelId="{5F02C919-34B8-4DB7-94EF-EB7A256A8811}" type="presParOf" srcId="{85F1FD63-7977-46CB-A6B3-9767F3322CC1}" destId="{6DD0E802-49F9-4A77-BFA4-028FC9713F95}" srcOrd="2" destOrd="0" presId="urn:microsoft.com/office/officeart/2018/2/layout/IconVerticalSolidList"/>
    <dgm:cxn modelId="{F9AC4D6B-65D0-45ED-94BB-9D4C8F1C8AA8}" type="presParOf" srcId="{85F1FD63-7977-46CB-A6B3-9767F3322CC1}" destId="{469CBEDD-A05F-4E8E-A2E4-4EBF030E51F5}" srcOrd="3" destOrd="0" presId="urn:microsoft.com/office/officeart/2018/2/layout/IconVerticalSolidList"/>
    <dgm:cxn modelId="{6B06356B-BAA5-43CF-94B9-A691F4824C82}" type="presParOf" srcId="{26424C05-72A6-4DED-9F87-DF83EE3C1E62}" destId="{96B8496F-83A1-40F4-9DB5-004102AECEE8}" srcOrd="5" destOrd="0" presId="urn:microsoft.com/office/officeart/2018/2/layout/IconVerticalSolidList"/>
    <dgm:cxn modelId="{53A36116-453E-4DFC-88DD-F07AA76C068B}" type="presParOf" srcId="{26424C05-72A6-4DED-9F87-DF83EE3C1E62}" destId="{9920A233-3918-40B9-83CE-6B37DA3837E0}" srcOrd="6" destOrd="0" presId="urn:microsoft.com/office/officeart/2018/2/layout/IconVerticalSolidList"/>
    <dgm:cxn modelId="{80692DE3-B3C2-48F6-9BDD-D32C78724E8C}" type="presParOf" srcId="{9920A233-3918-40B9-83CE-6B37DA3837E0}" destId="{6F6FE1FE-7F0F-4716-B528-952AC1743489}" srcOrd="0" destOrd="0" presId="urn:microsoft.com/office/officeart/2018/2/layout/IconVerticalSolidList"/>
    <dgm:cxn modelId="{456DD255-325D-4808-AE1F-D3D128A17296}" type="presParOf" srcId="{9920A233-3918-40B9-83CE-6B37DA3837E0}" destId="{352A826E-9260-4C98-8AEF-A681886D9AEC}" srcOrd="1" destOrd="0" presId="urn:microsoft.com/office/officeart/2018/2/layout/IconVerticalSolidList"/>
    <dgm:cxn modelId="{1C18565B-19AF-464E-8F40-B6448EC5C1C9}" type="presParOf" srcId="{9920A233-3918-40B9-83CE-6B37DA3837E0}" destId="{5EA6D59F-23C3-4766-97EB-5A996E33BDBF}" srcOrd="2" destOrd="0" presId="urn:microsoft.com/office/officeart/2018/2/layout/IconVerticalSolidList"/>
    <dgm:cxn modelId="{9B5C6B5D-3180-45D4-8627-E34FD8C50DAA}" type="presParOf" srcId="{9920A233-3918-40B9-83CE-6B37DA3837E0}" destId="{F2D6F712-658A-472E-8076-81354D42620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BB03C1-48DF-4CE7-A244-EDC0DF2E0CC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85EDE7B-60C2-4CFF-ABB2-2704E1C524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Groups of 4–6 peers meet regularly over 3–4 months</a:t>
          </a:r>
        </a:p>
      </dgm:t>
    </dgm:pt>
    <dgm:pt modelId="{95CC7454-FA82-4019-BAEB-758DEA24AE1D}" type="parTrans" cxnId="{0C0AADF7-9B7A-4F2B-AD4D-E4B0B44A3992}">
      <dgm:prSet/>
      <dgm:spPr/>
      <dgm:t>
        <a:bodyPr/>
        <a:lstStyle/>
        <a:p>
          <a:endParaRPr lang="en-US"/>
        </a:p>
      </dgm:t>
    </dgm:pt>
    <dgm:pt modelId="{F6014E1D-855B-4641-86A0-3659CC6CC908}" type="sibTrans" cxnId="{0C0AADF7-9B7A-4F2B-AD4D-E4B0B44A3992}">
      <dgm:prSet/>
      <dgm:spPr/>
      <dgm:t>
        <a:bodyPr/>
        <a:lstStyle/>
        <a:p>
          <a:endParaRPr lang="en-US"/>
        </a:p>
      </dgm:t>
    </dgm:pt>
    <dgm:pt modelId="{E79CB53E-F3F9-49F3-B35C-2190CF1261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6–8 meetings, self-organized with light structure over 9 months</a:t>
          </a:r>
        </a:p>
      </dgm:t>
    </dgm:pt>
    <dgm:pt modelId="{6415EE01-3D5E-419A-8EBB-3AA0F6954FBB}" type="parTrans" cxnId="{AFBD0BA4-69CA-4758-BD8C-696D4251B9EA}">
      <dgm:prSet/>
      <dgm:spPr/>
      <dgm:t>
        <a:bodyPr/>
        <a:lstStyle/>
        <a:p>
          <a:endParaRPr lang="en-US"/>
        </a:p>
      </dgm:t>
    </dgm:pt>
    <dgm:pt modelId="{D3E0EF56-B299-4510-99D5-1389F348230C}" type="sibTrans" cxnId="{AFBD0BA4-69CA-4758-BD8C-696D4251B9EA}">
      <dgm:prSet/>
      <dgm:spPr/>
      <dgm:t>
        <a:bodyPr/>
        <a:lstStyle/>
        <a:p>
          <a:endParaRPr lang="en-US"/>
        </a:p>
      </dgm:t>
    </dgm:pt>
    <dgm:pt modelId="{A91AE73A-1AF4-496F-BAC6-DC46217C0D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Focus on career topics, reflection, and peer support</a:t>
          </a:r>
        </a:p>
      </dgm:t>
    </dgm:pt>
    <dgm:pt modelId="{16771201-2BB2-4796-8EAB-73E21FB4872A}" type="parTrans" cxnId="{1E6C4B6A-3A1D-4CDE-BBFF-129F8A16F06B}">
      <dgm:prSet/>
      <dgm:spPr/>
      <dgm:t>
        <a:bodyPr/>
        <a:lstStyle/>
        <a:p>
          <a:endParaRPr lang="en-US"/>
        </a:p>
      </dgm:t>
    </dgm:pt>
    <dgm:pt modelId="{84E78440-259E-4961-947C-EB636B9A6B46}" type="sibTrans" cxnId="{1E6C4B6A-3A1D-4CDE-BBFF-129F8A16F06B}">
      <dgm:prSet/>
      <dgm:spPr/>
      <dgm:t>
        <a:bodyPr/>
        <a:lstStyle/>
        <a:p>
          <a:endParaRPr lang="en-US"/>
        </a:p>
      </dgm:t>
    </dgm:pt>
    <dgm:pt modelId="{E934C654-290D-4E65-AF83-94404380B1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Guided by resources, coaches and templates from LBG Career Center</a:t>
          </a:r>
        </a:p>
      </dgm:t>
    </dgm:pt>
    <dgm:pt modelId="{FAED0E07-6EFB-4952-BD45-B466F8C4C902}" type="parTrans" cxnId="{A18CB71D-0009-40A8-8293-AA11D7997F61}">
      <dgm:prSet/>
      <dgm:spPr/>
      <dgm:t>
        <a:bodyPr/>
        <a:lstStyle/>
        <a:p>
          <a:endParaRPr lang="en-US"/>
        </a:p>
      </dgm:t>
    </dgm:pt>
    <dgm:pt modelId="{A9D4C78A-68EC-4E43-B32C-5D4775E56CDA}" type="sibTrans" cxnId="{A18CB71D-0009-40A8-8293-AA11D7997F61}">
      <dgm:prSet/>
      <dgm:spPr/>
      <dgm:t>
        <a:bodyPr/>
        <a:lstStyle/>
        <a:p>
          <a:endParaRPr lang="en-US"/>
        </a:p>
      </dgm:t>
    </dgm:pt>
    <dgm:pt modelId="{1A1F2AAE-BD18-4E21-8356-A5F4DDA24525}" type="pres">
      <dgm:prSet presAssocID="{E1BB03C1-48DF-4CE7-A244-EDC0DF2E0CCB}" presName="root" presStyleCnt="0">
        <dgm:presLayoutVars>
          <dgm:dir/>
          <dgm:resizeHandles val="exact"/>
        </dgm:presLayoutVars>
      </dgm:prSet>
      <dgm:spPr/>
    </dgm:pt>
    <dgm:pt modelId="{34A22EE8-A541-4D26-BE36-182927BB9740}" type="pres">
      <dgm:prSet presAssocID="{A85EDE7B-60C2-4CFF-ABB2-2704E1C524A8}" presName="compNode" presStyleCnt="0"/>
      <dgm:spPr/>
    </dgm:pt>
    <dgm:pt modelId="{D9CD5717-A33D-4BCD-A1F2-D49A73E9020D}" type="pres">
      <dgm:prSet presAssocID="{A85EDE7B-60C2-4CFF-ABB2-2704E1C524A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nutzer"/>
        </a:ext>
      </dgm:extLst>
    </dgm:pt>
    <dgm:pt modelId="{E63BD925-84E6-4926-8C65-774BFCD767BD}" type="pres">
      <dgm:prSet presAssocID="{A85EDE7B-60C2-4CFF-ABB2-2704E1C524A8}" presName="spaceRect" presStyleCnt="0"/>
      <dgm:spPr/>
    </dgm:pt>
    <dgm:pt modelId="{5389031E-872E-4779-9C6A-E5150A4886E6}" type="pres">
      <dgm:prSet presAssocID="{A85EDE7B-60C2-4CFF-ABB2-2704E1C524A8}" presName="textRect" presStyleLbl="revTx" presStyleIdx="0" presStyleCnt="4">
        <dgm:presLayoutVars>
          <dgm:chMax val="1"/>
          <dgm:chPref val="1"/>
        </dgm:presLayoutVars>
      </dgm:prSet>
      <dgm:spPr/>
    </dgm:pt>
    <dgm:pt modelId="{E9002D58-9BFA-4316-8D64-070020588C89}" type="pres">
      <dgm:prSet presAssocID="{F6014E1D-855B-4641-86A0-3659CC6CC908}" presName="sibTrans" presStyleCnt="0"/>
      <dgm:spPr/>
    </dgm:pt>
    <dgm:pt modelId="{6093C620-00B0-4DAB-A023-FAC98B0ED9A7}" type="pres">
      <dgm:prSet presAssocID="{E79CB53E-F3F9-49F3-B35C-2190CF12616A}" presName="compNode" presStyleCnt="0"/>
      <dgm:spPr/>
    </dgm:pt>
    <dgm:pt modelId="{8D6F4CCB-38E7-4566-A8FC-F3F766F07FF5}" type="pres">
      <dgm:prSet presAssocID="{E79CB53E-F3F9-49F3-B35C-2190CF1261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sprechung"/>
        </a:ext>
      </dgm:extLst>
    </dgm:pt>
    <dgm:pt modelId="{7BB27A3D-D35C-4478-9853-D8C3DC905148}" type="pres">
      <dgm:prSet presAssocID="{E79CB53E-F3F9-49F3-B35C-2190CF12616A}" presName="spaceRect" presStyleCnt="0"/>
      <dgm:spPr/>
    </dgm:pt>
    <dgm:pt modelId="{DDED8E68-B1DE-430C-B7A3-CDD2527D47D7}" type="pres">
      <dgm:prSet presAssocID="{E79CB53E-F3F9-49F3-B35C-2190CF12616A}" presName="textRect" presStyleLbl="revTx" presStyleIdx="1" presStyleCnt="4">
        <dgm:presLayoutVars>
          <dgm:chMax val="1"/>
          <dgm:chPref val="1"/>
        </dgm:presLayoutVars>
      </dgm:prSet>
      <dgm:spPr/>
    </dgm:pt>
    <dgm:pt modelId="{9F7A6CBA-421C-49D4-AF29-150AA2D6AFCB}" type="pres">
      <dgm:prSet presAssocID="{D3E0EF56-B299-4510-99D5-1389F348230C}" presName="sibTrans" presStyleCnt="0"/>
      <dgm:spPr/>
    </dgm:pt>
    <dgm:pt modelId="{1B26CBA3-ED7E-4009-BF13-97C6586138CE}" type="pres">
      <dgm:prSet presAssocID="{A91AE73A-1AF4-496F-BAC6-DC46217C0DA8}" presName="compNode" presStyleCnt="0"/>
      <dgm:spPr/>
    </dgm:pt>
    <dgm:pt modelId="{1BA725FE-338C-4934-B408-CD58B3AF6132}" type="pres">
      <dgm:prSet presAssocID="{A91AE73A-1AF4-496F-BAC6-DC46217C0DA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0F03B6F-8EAD-4310-BA32-0FC2921E5746}" type="pres">
      <dgm:prSet presAssocID="{A91AE73A-1AF4-496F-BAC6-DC46217C0DA8}" presName="spaceRect" presStyleCnt="0"/>
      <dgm:spPr/>
    </dgm:pt>
    <dgm:pt modelId="{D8D27BF7-C721-4A30-8034-61CC01452435}" type="pres">
      <dgm:prSet presAssocID="{A91AE73A-1AF4-496F-BAC6-DC46217C0DA8}" presName="textRect" presStyleLbl="revTx" presStyleIdx="2" presStyleCnt="4">
        <dgm:presLayoutVars>
          <dgm:chMax val="1"/>
          <dgm:chPref val="1"/>
        </dgm:presLayoutVars>
      </dgm:prSet>
      <dgm:spPr/>
    </dgm:pt>
    <dgm:pt modelId="{896AB7EA-7799-4394-9A1D-14FE2DFAE110}" type="pres">
      <dgm:prSet presAssocID="{84E78440-259E-4961-947C-EB636B9A6B46}" presName="sibTrans" presStyleCnt="0"/>
      <dgm:spPr/>
    </dgm:pt>
    <dgm:pt modelId="{92006504-A328-48E0-BD58-CE5117DD4E54}" type="pres">
      <dgm:prSet presAssocID="{E934C654-290D-4E65-AF83-94404380B15F}" presName="compNode" presStyleCnt="0"/>
      <dgm:spPr/>
    </dgm:pt>
    <dgm:pt modelId="{095EC425-52BB-417F-A722-76C981D70231}" type="pres">
      <dgm:prSet presAssocID="{E934C654-290D-4E65-AF83-94404380B15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üfliste"/>
        </a:ext>
      </dgm:extLst>
    </dgm:pt>
    <dgm:pt modelId="{0F95409D-03BE-40DD-8357-6916FDFAC8BB}" type="pres">
      <dgm:prSet presAssocID="{E934C654-290D-4E65-AF83-94404380B15F}" presName="spaceRect" presStyleCnt="0"/>
      <dgm:spPr/>
    </dgm:pt>
    <dgm:pt modelId="{93A3CFC5-AE92-4F5E-AEC5-DC2DCFDA7C25}" type="pres">
      <dgm:prSet presAssocID="{E934C654-290D-4E65-AF83-94404380B15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18CB71D-0009-40A8-8293-AA11D7997F61}" srcId="{E1BB03C1-48DF-4CE7-A244-EDC0DF2E0CCB}" destId="{E934C654-290D-4E65-AF83-94404380B15F}" srcOrd="3" destOrd="0" parTransId="{FAED0E07-6EFB-4952-BD45-B466F8C4C902}" sibTransId="{A9D4C78A-68EC-4E43-B32C-5D4775E56CDA}"/>
    <dgm:cxn modelId="{0CF2DC36-3E14-4892-B2A7-FD0B66606EC7}" type="presOf" srcId="{A91AE73A-1AF4-496F-BAC6-DC46217C0DA8}" destId="{D8D27BF7-C721-4A30-8034-61CC01452435}" srcOrd="0" destOrd="0" presId="urn:microsoft.com/office/officeart/2018/2/layout/IconLabelList"/>
    <dgm:cxn modelId="{6C03403F-4BA3-42B3-8D7F-1B806C843E23}" type="presOf" srcId="{E1BB03C1-48DF-4CE7-A244-EDC0DF2E0CCB}" destId="{1A1F2AAE-BD18-4E21-8356-A5F4DDA24525}" srcOrd="0" destOrd="0" presId="urn:microsoft.com/office/officeart/2018/2/layout/IconLabelList"/>
    <dgm:cxn modelId="{1B424046-C8C2-4E67-AD57-527A4A62D492}" type="presOf" srcId="{E934C654-290D-4E65-AF83-94404380B15F}" destId="{93A3CFC5-AE92-4F5E-AEC5-DC2DCFDA7C25}" srcOrd="0" destOrd="0" presId="urn:microsoft.com/office/officeart/2018/2/layout/IconLabelList"/>
    <dgm:cxn modelId="{1E6C4B6A-3A1D-4CDE-BBFF-129F8A16F06B}" srcId="{E1BB03C1-48DF-4CE7-A244-EDC0DF2E0CCB}" destId="{A91AE73A-1AF4-496F-BAC6-DC46217C0DA8}" srcOrd="2" destOrd="0" parTransId="{16771201-2BB2-4796-8EAB-73E21FB4872A}" sibTransId="{84E78440-259E-4961-947C-EB636B9A6B46}"/>
    <dgm:cxn modelId="{A49376A3-6CEE-4BAC-9B73-81600A9DC6F0}" type="presOf" srcId="{A85EDE7B-60C2-4CFF-ABB2-2704E1C524A8}" destId="{5389031E-872E-4779-9C6A-E5150A4886E6}" srcOrd="0" destOrd="0" presId="urn:microsoft.com/office/officeart/2018/2/layout/IconLabelList"/>
    <dgm:cxn modelId="{AFBD0BA4-69CA-4758-BD8C-696D4251B9EA}" srcId="{E1BB03C1-48DF-4CE7-A244-EDC0DF2E0CCB}" destId="{E79CB53E-F3F9-49F3-B35C-2190CF12616A}" srcOrd="1" destOrd="0" parTransId="{6415EE01-3D5E-419A-8EBB-3AA0F6954FBB}" sibTransId="{D3E0EF56-B299-4510-99D5-1389F348230C}"/>
    <dgm:cxn modelId="{E21FBFE5-2973-455C-9D47-BA20B156432C}" type="presOf" srcId="{E79CB53E-F3F9-49F3-B35C-2190CF12616A}" destId="{DDED8E68-B1DE-430C-B7A3-CDD2527D47D7}" srcOrd="0" destOrd="0" presId="urn:microsoft.com/office/officeart/2018/2/layout/IconLabelList"/>
    <dgm:cxn modelId="{0C0AADF7-9B7A-4F2B-AD4D-E4B0B44A3992}" srcId="{E1BB03C1-48DF-4CE7-A244-EDC0DF2E0CCB}" destId="{A85EDE7B-60C2-4CFF-ABB2-2704E1C524A8}" srcOrd="0" destOrd="0" parTransId="{95CC7454-FA82-4019-BAEB-758DEA24AE1D}" sibTransId="{F6014E1D-855B-4641-86A0-3659CC6CC908}"/>
    <dgm:cxn modelId="{FF938586-ACEF-4B1A-9F75-7C780E12EC80}" type="presParOf" srcId="{1A1F2AAE-BD18-4E21-8356-A5F4DDA24525}" destId="{34A22EE8-A541-4D26-BE36-182927BB9740}" srcOrd="0" destOrd="0" presId="urn:microsoft.com/office/officeart/2018/2/layout/IconLabelList"/>
    <dgm:cxn modelId="{3A135FC1-087D-4019-B54F-4E4630808C54}" type="presParOf" srcId="{34A22EE8-A541-4D26-BE36-182927BB9740}" destId="{D9CD5717-A33D-4BCD-A1F2-D49A73E9020D}" srcOrd="0" destOrd="0" presId="urn:microsoft.com/office/officeart/2018/2/layout/IconLabelList"/>
    <dgm:cxn modelId="{5B69F65D-6815-4D59-805D-8C8C70C05A94}" type="presParOf" srcId="{34A22EE8-A541-4D26-BE36-182927BB9740}" destId="{E63BD925-84E6-4926-8C65-774BFCD767BD}" srcOrd="1" destOrd="0" presId="urn:microsoft.com/office/officeart/2018/2/layout/IconLabelList"/>
    <dgm:cxn modelId="{C6EF44B0-8B68-4054-B346-AE1A203D7F9F}" type="presParOf" srcId="{34A22EE8-A541-4D26-BE36-182927BB9740}" destId="{5389031E-872E-4779-9C6A-E5150A4886E6}" srcOrd="2" destOrd="0" presId="urn:microsoft.com/office/officeart/2018/2/layout/IconLabelList"/>
    <dgm:cxn modelId="{D974495F-0CAE-4D9B-8E71-381E420F46C9}" type="presParOf" srcId="{1A1F2AAE-BD18-4E21-8356-A5F4DDA24525}" destId="{E9002D58-9BFA-4316-8D64-070020588C89}" srcOrd="1" destOrd="0" presId="urn:microsoft.com/office/officeart/2018/2/layout/IconLabelList"/>
    <dgm:cxn modelId="{E35005B7-6AE1-4A3A-8FD4-B0BD3DE8BE75}" type="presParOf" srcId="{1A1F2AAE-BD18-4E21-8356-A5F4DDA24525}" destId="{6093C620-00B0-4DAB-A023-FAC98B0ED9A7}" srcOrd="2" destOrd="0" presId="urn:microsoft.com/office/officeart/2018/2/layout/IconLabelList"/>
    <dgm:cxn modelId="{98E80DF0-5D7A-4BBC-BBC8-13659229AC94}" type="presParOf" srcId="{6093C620-00B0-4DAB-A023-FAC98B0ED9A7}" destId="{8D6F4CCB-38E7-4566-A8FC-F3F766F07FF5}" srcOrd="0" destOrd="0" presId="urn:microsoft.com/office/officeart/2018/2/layout/IconLabelList"/>
    <dgm:cxn modelId="{626D7A0A-FAA5-42C8-A4A0-426718D4668E}" type="presParOf" srcId="{6093C620-00B0-4DAB-A023-FAC98B0ED9A7}" destId="{7BB27A3D-D35C-4478-9853-D8C3DC905148}" srcOrd="1" destOrd="0" presId="urn:microsoft.com/office/officeart/2018/2/layout/IconLabelList"/>
    <dgm:cxn modelId="{878C159C-A30B-44BA-B74B-A8CAC8CB7983}" type="presParOf" srcId="{6093C620-00B0-4DAB-A023-FAC98B0ED9A7}" destId="{DDED8E68-B1DE-430C-B7A3-CDD2527D47D7}" srcOrd="2" destOrd="0" presId="urn:microsoft.com/office/officeart/2018/2/layout/IconLabelList"/>
    <dgm:cxn modelId="{6567C01B-2919-4CC4-8497-E9B6467DB0CA}" type="presParOf" srcId="{1A1F2AAE-BD18-4E21-8356-A5F4DDA24525}" destId="{9F7A6CBA-421C-49D4-AF29-150AA2D6AFCB}" srcOrd="3" destOrd="0" presId="urn:microsoft.com/office/officeart/2018/2/layout/IconLabelList"/>
    <dgm:cxn modelId="{1D810E14-7128-4243-AED0-C960973C9E90}" type="presParOf" srcId="{1A1F2AAE-BD18-4E21-8356-A5F4DDA24525}" destId="{1B26CBA3-ED7E-4009-BF13-97C6586138CE}" srcOrd="4" destOrd="0" presId="urn:microsoft.com/office/officeart/2018/2/layout/IconLabelList"/>
    <dgm:cxn modelId="{821A79DD-E035-4A09-93C3-53E3C3267E87}" type="presParOf" srcId="{1B26CBA3-ED7E-4009-BF13-97C6586138CE}" destId="{1BA725FE-338C-4934-B408-CD58B3AF6132}" srcOrd="0" destOrd="0" presId="urn:microsoft.com/office/officeart/2018/2/layout/IconLabelList"/>
    <dgm:cxn modelId="{4345D6C6-8F42-499D-A4F3-A38C84D6E00C}" type="presParOf" srcId="{1B26CBA3-ED7E-4009-BF13-97C6586138CE}" destId="{20F03B6F-8EAD-4310-BA32-0FC2921E5746}" srcOrd="1" destOrd="0" presId="urn:microsoft.com/office/officeart/2018/2/layout/IconLabelList"/>
    <dgm:cxn modelId="{A917EFA6-28D0-4863-B644-32245A7A3824}" type="presParOf" srcId="{1B26CBA3-ED7E-4009-BF13-97C6586138CE}" destId="{D8D27BF7-C721-4A30-8034-61CC01452435}" srcOrd="2" destOrd="0" presId="urn:microsoft.com/office/officeart/2018/2/layout/IconLabelList"/>
    <dgm:cxn modelId="{DC11F521-D39D-469C-8D14-D6061953FBD0}" type="presParOf" srcId="{1A1F2AAE-BD18-4E21-8356-A5F4DDA24525}" destId="{896AB7EA-7799-4394-9A1D-14FE2DFAE110}" srcOrd="5" destOrd="0" presId="urn:microsoft.com/office/officeart/2018/2/layout/IconLabelList"/>
    <dgm:cxn modelId="{1A1996B0-89E2-43E1-B6CD-5C74DDB195DC}" type="presParOf" srcId="{1A1F2AAE-BD18-4E21-8356-A5F4DDA24525}" destId="{92006504-A328-48E0-BD58-CE5117DD4E54}" srcOrd="6" destOrd="0" presId="urn:microsoft.com/office/officeart/2018/2/layout/IconLabelList"/>
    <dgm:cxn modelId="{B713225E-8CEE-4E92-B2DA-D3FE77CB8A81}" type="presParOf" srcId="{92006504-A328-48E0-BD58-CE5117DD4E54}" destId="{095EC425-52BB-417F-A722-76C981D70231}" srcOrd="0" destOrd="0" presId="urn:microsoft.com/office/officeart/2018/2/layout/IconLabelList"/>
    <dgm:cxn modelId="{36FFBB39-00A2-42BE-A588-97FF6674D6C2}" type="presParOf" srcId="{92006504-A328-48E0-BD58-CE5117DD4E54}" destId="{0F95409D-03BE-40DD-8357-6916FDFAC8BB}" srcOrd="1" destOrd="0" presId="urn:microsoft.com/office/officeart/2018/2/layout/IconLabelList"/>
    <dgm:cxn modelId="{B66F6308-4A6E-4FB0-921E-B24A927FB6FA}" type="presParOf" srcId="{92006504-A328-48E0-BD58-CE5117DD4E54}" destId="{93A3CFC5-AE92-4F5E-AEC5-DC2DCFDA7C2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A55DB8-C979-4163-9CF9-3DDFCF16F91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6E88304-6867-4443-8A21-5441B0DA9F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Voluntary, flexible and co-creative format</a:t>
          </a:r>
        </a:p>
      </dgm:t>
    </dgm:pt>
    <dgm:pt modelId="{658D4ED0-997A-4012-9C7C-802543003AE9}" type="parTrans" cxnId="{71B949BF-BC80-460F-BC32-E8308AF6BDAB}">
      <dgm:prSet/>
      <dgm:spPr/>
      <dgm:t>
        <a:bodyPr/>
        <a:lstStyle/>
        <a:p>
          <a:endParaRPr lang="en-US"/>
        </a:p>
      </dgm:t>
    </dgm:pt>
    <dgm:pt modelId="{AF003CD9-C603-4586-BBA5-62E2A4CF3954}" type="sibTrans" cxnId="{71B949BF-BC80-460F-BC32-E8308AF6BDAB}">
      <dgm:prSet/>
      <dgm:spPr/>
      <dgm:t>
        <a:bodyPr/>
        <a:lstStyle/>
        <a:p>
          <a:endParaRPr lang="en-US"/>
        </a:p>
      </dgm:t>
    </dgm:pt>
    <dgm:pt modelId="{C92E09B2-B0E4-43EB-AA13-3CDFC3FB58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Focus on both academic and alternative career paths and goals</a:t>
          </a:r>
        </a:p>
      </dgm:t>
    </dgm:pt>
    <dgm:pt modelId="{8AC5870A-086A-4894-8B19-845F51AF17AF}" type="parTrans" cxnId="{7B98917A-1ABB-4E30-BF66-43A0310DEA96}">
      <dgm:prSet/>
      <dgm:spPr/>
      <dgm:t>
        <a:bodyPr/>
        <a:lstStyle/>
        <a:p>
          <a:endParaRPr lang="en-US"/>
        </a:p>
      </dgm:t>
    </dgm:pt>
    <dgm:pt modelId="{621FAE56-2075-4286-9776-56883A151CAA}" type="sibTrans" cxnId="{7B98917A-1ABB-4E30-BF66-43A0310DEA96}">
      <dgm:prSet/>
      <dgm:spPr/>
      <dgm:t>
        <a:bodyPr/>
        <a:lstStyle/>
        <a:p>
          <a:endParaRPr lang="en-US"/>
        </a:p>
      </dgm:t>
    </dgm:pt>
    <dgm:pt modelId="{BFB004FC-7756-48BA-81EA-0998FC4CB7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Encourages self-leadership and clarity of purpose</a:t>
          </a:r>
        </a:p>
      </dgm:t>
    </dgm:pt>
    <dgm:pt modelId="{FB04F754-50E9-4F83-8B6E-9EB8F5B1E7CF}" type="parTrans" cxnId="{36FF5938-4A88-46D4-B112-B1705E5E3294}">
      <dgm:prSet/>
      <dgm:spPr/>
      <dgm:t>
        <a:bodyPr/>
        <a:lstStyle/>
        <a:p>
          <a:endParaRPr lang="en-US"/>
        </a:p>
      </dgm:t>
    </dgm:pt>
    <dgm:pt modelId="{A3D08645-7AE2-42C3-B837-180C195A2B67}" type="sibTrans" cxnId="{36FF5938-4A88-46D4-B112-B1705E5E3294}">
      <dgm:prSet/>
      <dgm:spPr/>
      <dgm:t>
        <a:bodyPr/>
        <a:lstStyle/>
        <a:p>
          <a:endParaRPr lang="en-US"/>
        </a:p>
      </dgm:t>
    </dgm:pt>
    <dgm:pt modelId="{E614026F-BE7E-44BA-B968-D96135D773AB}" type="pres">
      <dgm:prSet presAssocID="{B0A55DB8-C979-4163-9CF9-3DDFCF16F91E}" presName="root" presStyleCnt="0">
        <dgm:presLayoutVars>
          <dgm:dir/>
          <dgm:resizeHandles val="exact"/>
        </dgm:presLayoutVars>
      </dgm:prSet>
      <dgm:spPr/>
    </dgm:pt>
    <dgm:pt modelId="{680B4349-7089-41B9-B38A-761E33C439E4}" type="pres">
      <dgm:prSet presAssocID="{76E88304-6867-4443-8A21-5441B0DA9F69}" presName="compNode" presStyleCnt="0"/>
      <dgm:spPr/>
    </dgm:pt>
    <dgm:pt modelId="{253F086D-9FE8-4FDB-A504-0843E0555DD2}" type="pres">
      <dgm:prSet presAssocID="{76E88304-6867-4443-8A21-5441B0DA9F6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oon Animal"/>
        </a:ext>
      </dgm:extLst>
    </dgm:pt>
    <dgm:pt modelId="{48DE0EFB-1124-483C-B6C1-A9569B61B557}" type="pres">
      <dgm:prSet presAssocID="{76E88304-6867-4443-8A21-5441B0DA9F69}" presName="spaceRect" presStyleCnt="0"/>
      <dgm:spPr/>
    </dgm:pt>
    <dgm:pt modelId="{6B0FAE69-E6E6-45B4-94B3-33D9DD41633C}" type="pres">
      <dgm:prSet presAssocID="{76E88304-6867-4443-8A21-5441B0DA9F69}" presName="textRect" presStyleLbl="revTx" presStyleIdx="0" presStyleCnt="3">
        <dgm:presLayoutVars>
          <dgm:chMax val="1"/>
          <dgm:chPref val="1"/>
        </dgm:presLayoutVars>
      </dgm:prSet>
      <dgm:spPr/>
    </dgm:pt>
    <dgm:pt modelId="{ABB5A06A-1FA5-45C9-B967-2DF4A65109E0}" type="pres">
      <dgm:prSet presAssocID="{AF003CD9-C603-4586-BBA5-62E2A4CF3954}" presName="sibTrans" presStyleCnt="0"/>
      <dgm:spPr/>
    </dgm:pt>
    <dgm:pt modelId="{EBF58970-FBFF-4CB7-9764-F568C28BEC29}" type="pres">
      <dgm:prSet presAssocID="{C92E09B2-B0E4-43EB-AA13-3CDFC3FB58CA}" presName="compNode" presStyleCnt="0"/>
      <dgm:spPr/>
    </dgm:pt>
    <dgm:pt modelId="{2ABFDFB3-83D6-48F6-A207-867BBB6CDD40}" type="pres">
      <dgm:prSet presAssocID="{C92E09B2-B0E4-43EB-AA13-3CDFC3FB58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32C43BA2-CAFB-4337-A944-B6B0CCC738BD}" type="pres">
      <dgm:prSet presAssocID="{C92E09B2-B0E4-43EB-AA13-3CDFC3FB58CA}" presName="spaceRect" presStyleCnt="0"/>
      <dgm:spPr/>
    </dgm:pt>
    <dgm:pt modelId="{11FFE296-EB86-40F2-BF87-5BBE10C0E5F7}" type="pres">
      <dgm:prSet presAssocID="{C92E09B2-B0E4-43EB-AA13-3CDFC3FB58CA}" presName="textRect" presStyleLbl="revTx" presStyleIdx="1" presStyleCnt="3">
        <dgm:presLayoutVars>
          <dgm:chMax val="1"/>
          <dgm:chPref val="1"/>
        </dgm:presLayoutVars>
      </dgm:prSet>
      <dgm:spPr/>
    </dgm:pt>
    <dgm:pt modelId="{96BDBF43-E469-4F7E-A610-D59A19F70E5B}" type="pres">
      <dgm:prSet presAssocID="{621FAE56-2075-4286-9776-56883A151CAA}" presName="sibTrans" presStyleCnt="0"/>
      <dgm:spPr/>
    </dgm:pt>
    <dgm:pt modelId="{A815A0EA-AFF5-4ADE-9793-F27F6679C8D3}" type="pres">
      <dgm:prSet presAssocID="{BFB004FC-7756-48BA-81EA-0998FC4CB738}" presName="compNode" presStyleCnt="0"/>
      <dgm:spPr/>
    </dgm:pt>
    <dgm:pt modelId="{C11DE662-1327-42C6-A141-2EADEFE36ADF}" type="pres">
      <dgm:prSet presAssocID="{BFB004FC-7756-48BA-81EA-0998FC4CB7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zent"/>
        </a:ext>
      </dgm:extLst>
    </dgm:pt>
    <dgm:pt modelId="{92D5F5FA-AFA5-4950-AD25-D214C1F5F49E}" type="pres">
      <dgm:prSet presAssocID="{BFB004FC-7756-48BA-81EA-0998FC4CB738}" presName="spaceRect" presStyleCnt="0"/>
      <dgm:spPr/>
    </dgm:pt>
    <dgm:pt modelId="{359FD96B-0224-45B0-86C5-9349CE53D764}" type="pres">
      <dgm:prSet presAssocID="{BFB004FC-7756-48BA-81EA-0998FC4CB73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50E6D16-4C44-4633-A0AE-1E4C411E795D}" type="presOf" srcId="{BFB004FC-7756-48BA-81EA-0998FC4CB738}" destId="{359FD96B-0224-45B0-86C5-9349CE53D764}" srcOrd="0" destOrd="0" presId="urn:microsoft.com/office/officeart/2018/2/layout/IconLabelList"/>
    <dgm:cxn modelId="{EF05AA35-ECE1-470B-BC01-D215890452CC}" type="presOf" srcId="{C92E09B2-B0E4-43EB-AA13-3CDFC3FB58CA}" destId="{11FFE296-EB86-40F2-BF87-5BBE10C0E5F7}" srcOrd="0" destOrd="0" presId="urn:microsoft.com/office/officeart/2018/2/layout/IconLabelList"/>
    <dgm:cxn modelId="{36FF5938-4A88-46D4-B112-B1705E5E3294}" srcId="{B0A55DB8-C979-4163-9CF9-3DDFCF16F91E}" destId="{BFB004FC-7756-48BA-81EA-0998FC4CB738}" srcOrd="2" destOrd="0" parTransId="{FB04F754-50E9-4F83-8B6E-9EB8F5B1E7CF}" sibTransId="{A3D08645-7AE2-42C3-B837-180C195A2B67}"/>
    <dgm:cxn modelId="{7B98917A-1ABB-4E30-BF66-43A0310DEA96}" srcId="{B0A55DB8-C979-4163-9CF9-3DDFCF16F91E}" destId="{C92E09B2-B0E4-43EB-AA13-3CDFC3FB58CA}" srcOrd="1" destOrd="0" parTransId="{8AC5870A-086A-4894-8B19-845F51AF17AF}" sibTransId="{621FAE56-2075-4286-9776-56883A151CAA}"/>
    <dgm:cxn modelId="{293D2381-1C1E-4FB6-858D-2828A8FF5A60}" type="presOf" srcId="{B0A55DB8-C979-4163-9CF9-3DDFCF16F91E}" destId="{E614026F-BE7E-44BA-B968-D96135D773AB}" srcOrd="0" destOrd="0" presId="urn:microsoft.com/office/officeart/2018/2/layout/IconLabelList"/>
    <dgm:cxn modelId="{71B949BF-BC80-460F-BC32-E8308AF6BDAB}" srcId="{B0A55DB8-C979-4163-9CF9-3DDFCF16F91E}" destId="{76E88304-6867-4443-8A21-5441B0DA9F69}" srcOrd="0" destOrd="0" parTransId="{658D4ED0-997A-4012-9C7C-802543003AE9}" sibTransId="{AF003CD9-C603-4586-BBA5-62E2A4CF3954}"/>
    <dgm:cxn modelId="{34DB50CF-BEF6-46E6-B41A-FF42FEA73559}" type="presOf" srcId="{76E88304-6867-4443-8A21-5441B0DA9F69}" destId="{6B0FAE69-E6E6-45B4-94B3-33D9DD41633C}" srcOrd="0" destOrd="0" presId="urn:microsoft.com/office/officeart/2018/2/layout/IconLabelList"/>
    <dgm:cxn modelId="{49CE0EC7-C00C-404E-BF64-9E67BFE9D6E0}" type="presParOf" srcId="{E614026F-BE7E-44BA-B968-D96135D773AB}" destId="{680B4349-7089-41B9-B38A-761E33C439E4}" srcOrd="0" destOrd="0" presId="urn:microsoft.com/office/officeart/2018/2/layout/IconLabelList"/>
    <dgm:cxn modelId="{8D1FE6C6-AF3C-4824-9D13-D714732D7899}" type="presParOf" srcId="{680B4349-7089-41B9-B38A-761E33C439E4}" destId="{253F086D-9FE8-4FDB-A504-0843E0555DD2}" srcOrd="0" destOrd="0" presId="urn:microsoft.com/office/officeart/2018/2/layout/IconLabelList"/>
    <dgm:cxn modelId="{23CF86A9-B8D9-4003-9327-72D38DD7A334}" type="presParOf" srcId="{680B4349-7089-41B9-B38A-761E33C439E4}" destId="{48DE0EFB-1124-483C-B6C1-A9569B61B557}" srcOrd="1" destOrd="0" presId="urn:microsoft.com/office/officeart/2018/2/layout/IconLabelList"/>
    <dgm:cxn modelId="{F0EA6EE8-0EB2-42BB-8401-F7ADA286FDC1}" type="presParOf" srcId="{680B4349-7089-41B9-B38A-761E33C439E4}" destId="{6B0FAE69-E6E6-45B4-94B3-33D9DD41633C}" srcOrd="2" destOrd="0" presId="urn:microsoft.com/office/officeart/2018/2/layout/IconLabelList"/>
    <dgm:cxn modelId="{7BB48C40-2CED-4E4A-888C-2E3CFE5C8AB5}" type="presParOf" srcId="{E614026F-BE7E-44BA-B968-D96135D773AB}" destId="{ABB5A06A-1FA5-45C9-B967-2DF4A65109E0}" srcOrd="1" destOrd="0" presId="urn:microsoft.com/office/officeart/2018/2/layout/IconLabelList"/>
    <dgm:cxn modelId="{373944F4-A8C1-4679-97CF-4135A18A3544}" type="presParOf" srcId="{E614026F-BE7E-44BA-B968-D96135D773AB}" destId="{EBF58970-FBFF-4CB7-9764-F568C28BEC29}" srcOrd="2" destOrd="0" presId="urn:microsoft.com/office/officeart/2018/2/layout/IconLabelList"/>
    <dgm:cxn modelId="{4F7F847A-DA0E-4373-8F1F-3451546F2F15}" type="presParOf" srcId="{EBF58970-FBFF-4CB7-9764-F568C28BEC29}" destId="{2ABFDFB3-83D6-48F6-A207-867BBB6CDD40}" srcOrd="0" destOrd="0" presId="urn:microsoft.com/office/officeart/2018/2/layout/IconLabelList"/>
    <dgm:cxn modelId="{F3B2A5A8-E310-4813-B3C6-DE3E61213A79}" type="presParOf" srcId="{EBF58970-FBFF-4CB7-9764-F568C28BEC29}" destId="{32C43BA2-CAFB-4337-A944-B6B0CCC738BD}" srcOrd="1" destOrd="0" presId="urn:microsoft.com/office/officeart/2018/2/layout/IconLabelList"/>
    <dgm:cxn modelId="{F1150172-3E89-47E6-A5A0-34B979FFD533}" type="presParOf" srcId="{EBF58970-FBFF-4CB7-9764-F568C28BEC29}" destId="{11FFE296-EB86-40F2-BF87-5BBE10C0E5F7}" srcOrd="2" destOrd="0" presId="urn:microsoft.com/office/officeart/2018/2/layout/IconLabelList"/>
    <dgm:cxn modelId="{415BEFAC-4865-4B69-9E3B-2F1EE8364395}" type="presParOf" srcId="{E614026F-BE7E-44BA-B968-D96135D773AB}" destId="{96BDBF43-E469-4F7E-A610-D59A19F70E5B}" srcOrd="3" destOrd="0" presId="urn:microsoft.com/office/officeart/2018/2/layout/IconLabelList"/>
    <dgm:cxn modelId="{4FBC015A-2FAF-43D8-BEDC-5492A7A3B404}" type="presParOf" srcId="{E614026F-BE7E-44BA-B968-D96135D773AB}" destId="{A815A0EA-AFF5-4ADE-9793-F27F6679C8D3}" srcOrd="4" destOrd="0" presId="urn:microsoft.com/office/officeart/2018/2/layout/IconLabelList"/>
    <dgm:cxn modelId="{4C788B91-EE1E-4F14-97AD-B82304A06E6B}" type="presParOf" srcId="{A815A0EA-AFF5-4ADE-9793-F27F6679C8D3}" destId="{C11DE662-1327-42C6-A141-2EADEFE36ADF}" srcOrd="0" destOrd="0" presId="urn:microsoft.com/office/officeart/2018/2/layout/IconLabelList"/>
    <dgm:cxn modelId="{9CE17AED-29C9-467A-BDB1-E25BA75CFC1B}" type="presParOf" srcId="{A815A0EA-AFF5-4ADE-9793-F27F6679C8D3}" destId="{92D5F5FA-AFA5-4950-AD25-D214C1F5F49E}" srcOrd="1" destOrd="0" presId="urn:microsoft.com/office/officeart/2018/2/layout/IconLabelList"/>
    <dgm:cxn modelId="{C5C015C4-26BB-4F2E-B474-B87E409DEF56}" type="presParOf" srcId="{A815A0EA-AFF5-4ADE-9793-F27F6679C8D3}" destId="{359FD96B-0224-45B0-86C5-9349CE53D7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334EF0-A78A-4D37-8289-8E0D4416541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3C999BA-CB45-4F55-AC0F-30E3D60E0E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High participant satisfaction rates</a:t>
          </a:r>
        </a:p>
      </dgm:t>
    </dgm:pt>
    <dgm:pt modelId="{B7B3A9BB-9773-4454-ACD8-A4DB47E801C0}" type="parTrans" cxnId="{7CCA4E9C-1583-4DC7-B5E3-595EF26F6E00}">
      <dgm:prSet/>
      <dgm:spPr/>
      <dgm:t>
        <a:bodyPr/>
        <a:lstStyle/>
        <a:p>
          <a:endParaRPr lang="en-US"/>
        </a:p>
      </dgm:t>
    </dgm:pt>
    <dgm:pt modelId="{93578BC6-0A26-438E-A727-10A0D642B639}" type="sibTrans" cxnId="{7CCA4E9C-1583-4DC7-B5E3-595EF26F6E00}">
      <dgm:prSet/>
      <dgm:spPr/>
      <dgm:t>
        <a:bodyPr/>
        <a:lstStyle/>
        <a:p>
          <a:endParaRPr lang="en-US"/>
        </a:p>
      </dgm:t>
    </dgm:pt>
    <dgm:pt modelId="{7AC96C47-7DC7-4F58-905C-1CA04FC8DC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Reported increases in confidence and motivation</a:t>
          </a:r>
        </a:p>
      </dgm:t>
    </dgm:pt>
    <dgm:pt modelId="{B46FDC3C-69E0-4015-BA66-2BD19F82B89E}" type="parTrans" cxnId="{68816C9F-1C80-4203-9981-EE41D1CF2861}">
      <dgm:prSet/>
      <dgm:spPr/>
      <dgm:t>
        <a:bodyPr/>
        <a:lstStyle/>
        <a:p>
          <a:endParaRPr lang="en-US"/>
        </a:p>
      </dgm:t>
    </dgm:pt>
    <dgm:pt modelId="{AE5AD6DF-1BC4-45A2-9A47-EC5B68C1E366}" type="sibTrans" cxnId="{68816C9F-1C80-4203-9981-EE41D1CF2861}">
      <dgm:prSet/>
      <dgm:spPr/>
      <dgm:t>
        <a:bodyPr/>
        <a:lstStyle/>
        <a:p>
          <a:endParaRPr lang="en-US"/>
        </a:p>
      </dgm:t>
    </dgm:pt>
    <dgm:pt modelId="{EFD239E9-CEC3-476D-9EF5-84C51F6F50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Clearer career direction and goal attainment</a:t>
          </a:r>
        </a:p>
      </dgm:t>
    </dgm:pt>
    <dgm:pt modelId="{CA2E291C-9FE1-40AF-BB91-FBCBE2F59419}" type="parTrans" cxnId="{EB967E2B-371C-4FC5-88A2-CD8E3AE62B1F}">
      <dgm:prSet/>
      <dgm:spPr/>
      <dgm:t>
        <a:bodyPr/>
        <a:lstStyle/>
        <a:p>
          <a:endParaRPr lang="en-US"/>
        </a:p>
      </dgm:t>
    </dgm:pt>
    <dgm:pt modelId="{85AEC822-36B4-4470-8497-95E9D265393E}" type="sibTrans" cxnId="{EB967E2B-371C-4FC5-88A2-CD8E3AE62B1F}">
      <dgm:prSet/>
      <dgm:spPr/>
      <dgm:t>
        <a:bodyPr/>
        <a:lstStyle/>
        <a:p>
          <a:endParaRPr lang="en-US"/>
        </a:p>
      </dgm:t>
    </dgm:pt>
    <dgm:pt modelId="{BA459853-14F9-4970-B556-2D7321186C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Enhanced networking and collaboration</a:t>
          </a:r>
        </a:p>
      </dgm:t>
    </dgm:pt>
    <dgm:pt modelId="{A8BF6CA9-3A47-4F00-B9EB-D19578897C55}" type="parTrans" cxnId="{562DA1CA-0891-47D2-9106-EEA7948C8A43}">
      <dgm:prSet/>
      <dgm:spPr/>
      <dgm:t>
        <a:bodyPr/>
        <a:lstStyle/>
        <a:p>
          <a:endParaRPr lang="en-US"/>
        </a:p>
      </dgm:t>
    </dgm:pt>
    <dgm:pt modelId="{EB197BC0-1113-4A5D-B2B8-070DD49F51E7}" type="sibTrans" cxnId="{562DA1CA-0891-47D2-9106-EEA7948C8A43}">
      <dgm:prSet/>
      <dgm:spPr/>
      <dgm:t>
        <a:bodyPr/>
        <a:lstStyle/>
        <a:p>
          <a:endParaRPr lang="en-US"/>
        </a:p>
      </dgm:t>
    </dgm:pt>
    <dgm:pt modelId="{0CD4E616-FFEE-47CC-9983-0420989B1155}" type="pres">
      <dgm:prSet presAssocID="{BD334EF0-A78A-4D37-8289-8E0D44165415}" presName="root" presStyleCnt="0">
        <dgm:presLayoutVars>
          <dgm:dir/>
          <dgm:resizeHandles val="exact"/>
        </dgm:presLayoutVars>
      </dgm:prSet>
      <dgm:spPr/>
    </dgm:pt>
    <dgm:pt modelId="{275F925F-7BA9-4D34-951E-BD3115F74483}" type="pres">
      <dgm:prSet presAssocID="{43C999BA-CB45-4F55-AC0F-30E3D60E0E3F}" presName="compNode" presStyleCnt="0"/>
      <dgm:spPr/>
    </dgm:pt>
    <dgm:pt modelId="{11C9DE69-B279-4D1E-86DD-DA5D90AA8A56}" type="pres">
      <dgm:prSet presAssocID="{43C999BA-CB45-4F55-AC0F-30E3D60E0E3F}" presName="bgRect" presStyleLbl="bgShp" presStyleIdx="0" presStyleCnt="4"/>
      <dgm:spPr/>
    </dgm:pt>
    <dgm:pt modelId="{CE123A96-F253-4668-B60D-8CF12E4427B3}" type="pres">
      <dgm:prSet presAssocID="{43C999BA-CB45-4F55-AC0F-30E3D60E0E3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D44FF824-48FC-4599-8527-EB0569F48965}" type="pres">
      <dgm:prSet presAssocID="{43C999BA-CB45-4F55-AC0F-30E3D60E0E3F}" presName="spaceRect" presStyleCnt="0"/>
      <dgm:spPr/>
    </dgm:pt>
    <dgm:pt modelId="{A6869089-E4DF-49EC-A9C3-ECC3F0CF59E0}" type="pres">
      <dgm:prSet presAssocID="{43C999BA-CB45-4F55-AC0F-30E3D60E0E3F}" presName="parTx" presStyleLbl="revTx" presStyleIdx="0" presStyleCnt="4">
        <dgm:presLayoutVars>
          <dgm:chMax val="0"/>
          <dgm:chPref val="0"/>
        </dgm:presLayoutVars>
      </dgm:prSet>
      <dgm:spPr/>
    </dgm:pt>
    <dgm:pt modelId="{394AAE64-A493-4687-824C-83C89CF296B3}" type="pres">
      <dgm:prSet presAssocID="{93578BC6-0A26-438E-A727-10A0D642B639}" presName="sibTrans" presStyleCnt="0"/>
      <dgm:spPr/>
    </dgm:pt>
    <dgm:pt modelId="{4F038A52-2E6E-4F71-AB30-EE7D14CF97F4}" type="pres">
      <dgm:prSet presAssocID="{7AC96C47-7DC7-4F58-905C-1CA04FC8DC50}" presName="compNode" presStyleCnt="0"/>
      <dgm:spPr/>
    </dgm:pt>
    <dgm:pt modelId="{74ABA470-ADBC-4081-9F8E-694280E8FBE0}" type="pres">
      <dgm:prSet presAssocID="{7AC96C47-7DC7-4F58-905C-1CA04FC8DC50}" presName="bgRect" presStyleLbl="bgShp" presStyleIdx="1" presStyleCnt="4"/>
      <dgm:spPr/>
    </dgm:pt>
    <dgm:pt modelId="{AB7DC2A5-08AB-4303-B039-6992EFDCD971}" type="pres">
      <dgm:prSet presAssocID="{7AC96C47-7DC7-4F58-905C-1CA04FC8DC5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2F8F918-1919-4A24-B198-9F801BA6CAE1}" type="pres">
      <dgm:prSet presAssocID="{7AC96C47-7DC7-4F58-905C-1CA04FC8DC50}" presName="spaceRect" presStyleCnt="0"/>
      <dgm:spPr/>
    </dgm:pt>
    <dgm:pt modelId="{ABC2A83D-7859-4F26-A35E-DC3851760553}" type="pres">
      <dgm:prSet presAssocID="{7AC96C47-7DC7-4F58-905C-1CA04FC8DC50}" presName="parTx" presStyleLbl="revTx" presStyleIdx="1" presStyleCnt="4">
        <dgm:presLayoutVars>
          <dgm:chMax val="0"/>
          <dgm:chPref val="0"/>
        </dgm:presLayoutVars>
      </dgm:prSet>
      <dgm:spPr/>
    </dgm:pt>
    <dgm:pt modelId="{B2EB9F37-968C-4B54-BB03-F710900B199C}" type="pres">
      <dgm:prSet presAssocID="{AE5AD6DF-1BC4-45A2-9A47-EC5B68C1E366}" presName="sibTrans" presStyleCnt="0"/>
      <dgm:spPr/>
    </dgm:pt>
    <dgm:pt modelId="{C335BB7E-B1DF-4D3E-BB77-04E09A6F90BE}" type="pres">
      <dgm:prSet presAssocID="{EFD239E9-CEC3-476D-9EF5-84C51F6F506D}" presName="compNode" presStyleCnt="0"/>
      <dgm:spPr/>
    </dgm:pt>
    <dgm:pt modelId="{61B07922-C941-4D44-BD68-B8974B9ADE5F}" type="pres">
      <dgm:prSet presAssocID="{EFD239E9-CEC3-476D-9EF5-84C51F6F506D}" presName="bgRect" presStyleLbl="bgShp" presStyleIdx="2" presStyleCnt="4"/>
      <dgm:spPr/>
    </dgm:pt>
    <dgm:pt modelId="{E6F966DA-8774-425C-8E43-FBB38F89BC14}" type="pres">
      <dgm:prSet presAssocID="{EFD239E9-CEC3-476D-9EF5-84C51F6F506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ltreffer"/>
        </a:ext>
      </dgm:extLst>
    </dgm:pt>
    <dgm:pt modelId="{088A96EB-5FC2-4A88-AF3C-BB33182AB3B8}" type="pres">
      <dgm:prSet presAssocID="{EFD239E9-CEC3-476D-9EF5-84C51F6F506D}" presName="spaceRect" presStyleCnt="0"/>
      <dgm:spPr/>
    </dgm:pt>
    <dgm:pt modelId="{C2DD0DB7-581A-449A-B90E-4D3201B856B3}" type="pres">
      <dgm:prSet presAssocID="{EFD239E9-CEC3-476D-9EF5-84C51F6F506D}" presName="parTx" presStyleLbl="revTx" presStyleIdx="2" presStyleCnt="4">
        <dgm:presLayoutVars>
          <dgm:chMax val="0"/>
          <dgm:chPref val="0"/>
        </dgm:presLayoutVars>
      </dgm:prSet>
      <dgm:spPr/>
    </dgm:pt>
    <dgm:pt modelId="{02DD490E-63C5-4018-B3C1-1FC5B046A00D}" type="pres">
      <dgm:prSet presAssocID="{85AEC822-36B4-4470-8497-95E9D265393E}" presName="sibTrans" presStyleCnt="0"/>
      <dgm:spPr/>
    </dgm:pt>
    <dgm:pt modelId="{81E50E20-838A-407E-AF2B-53F7AF5552E3}" type="pres">
      <dgm:prSet presAssocID="{BA459853-14F9-4970-B556-2D7321186C19}" presName="compNode" presStyleCnt="0"/>
      <dgm:spPr/>
    </dgm:pt>
    <dgm:pt modelId="{2E98B1BC-AE13-477A-AA46-6ACE9C060F5C}" type="pres">
      <dgm:prSet presAssocID="{BA459853-14F9-4970-B556-2D7321186C19}" presName="bgRect" presStyleLbl="bgShp" presStyleIdx="3" presStyleCnt="4"/>
      <dgm:spPr/>
    </dgm:pt>
    <dgm:pt modelId="{C1075D88-C90C-458D-98D7-D347AC8BF1EB}" type="pres">
      <dgm:prSet presAssocID="{BA459853-14F9-4970-B556-2D7321186C1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chlag"/>
        </a:ext>
      </dgm:extLst>
    </dgm:pt>
    <dgm:pt modelId="{10A4E1DB-98A7-4C87-AD10-9DCC5A159D07}" type="pres">
      <dgm:prSet presAssocID="{BA459853-14F9-4970-B556-2D7321186C19}" presName="spaceRect" presStyleCnt="0"/>
      <dgm:spPr/>
    </dgm:pt>
    <dgm:pt modelId="{50D19011-7A42-457C-B57D-A6F0E3FC2B3A}" type="pres">
      <dgm:prSet presAssocID="{BA459853-14F9-4970-B556-2D7321186C1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B967E2B-371C-4FC5-88A2-CD8E3AE62B1F}" srcId="{BD334EF0-A78A-4D37-8289-8E0D44165415}" destId="{EFD239E9-CEC3-476D-9EF5-84C51F6F506D}" srcOrd="2" destOrd="0" parTransId="{CA2E291C-9FE1-40AF-BB91-FBCBE2F59419}" sibTransId="{85AEC822-36B4-4470-8497-95E9D265393E}"/>
    <dgm:cxn modelId="{9B569D4B-E582-42C5-8C6B-8028FD98E946}" type="presOf" srcId="{BD334EF0-A78A-4D37-8289-8E0D44165415}" destId="{0CD4E616-FFEE-47CC-9983-0420989B1155}" srcOrd="0" destOrd="0" presId="urn:microsoft.com/office/officeart/2018/2/layout/IconVerticalSolidList"/>
    <dgm:cxn modelId="{21233B88-1BEE-4D93-B2C7-D7D9BE591B0E}" type="presOf" srcId="{BA459853-14F9-4970-B556-2D7321186C19}" destId="{50D19011-7A42-457C-B57D-A6F0E3FC2B3A}" srcOrd="0" destOrd="0" presId="urn:microsoft.com/office/officeart/2018/2/layout/IconVerticalSolidList"/>
    <dgm:cxn modelId="{7CCA4E9C-1583-4DC7-B5E3-595EF26F6E00}" srcId="{BD334EF0-A78A-4D37-8289-8E0D44165415}" destId="{43C999BA-CB45-4F55-AC0F-30E3D60E0E3F}" srcOrd="0" destOrd="0" parTransId="{B7B3A9BB-9773-4454-ACD8-A4DB47E801C0}" sibTransId="{93578BC6-0A26-438E-A727-10A0D642B639}"/>
    <dgm:cxn modelId="{5969029E-72CC-4B40-A06D-A94D415C87D2}" type="presOf" srcId="{7AC96C47-7DC7-4F58-905C-1CA04FC8DC50}" destId="{ABC2A83D-7859-4F26-A35E-DC3851760553}" srcOrd="0" destOrd="0" presId="urn:microsoft.com/office/officeart/2018/2/layout/IconVerticalSolidList"/>
    <dgm:cxn modelId="{68816C9F-1C80-4203-9981-EE41D1CF2861}" srcId="{BD334EF0-A78A-4D37-8289-8E0D44165415}" destId="{7AC96C47-7DC7-4F58-905C-1CA04FC8DC50}" srcOrd="1" destOrd="0" parTransId="{B46FDC3C-69E0-4015-BA66-2BD19F82B89E}" sibTransId="{AE5AD6DF-1BC4-45A2-9A47-EC5B68C1E366}"/>
    <dgm:cxn modelId="{D59D37A6-16F8-4321-8374-90347B1DC668}" type="presOf" srcId="{EFD239E9-CEC3-476D-9EF5-84C51F6F506D}" destId="{C2DD0DB7-581A-449A-B90E-4D3201B856B3}" srcOrd="0" destOrd="0" presId="urn:microsoft.com/office/officeart/2018/2/layout/IconVerticalSolidList"/>
    <dgm:cxn modelId="{562DA1CA-0891-47D2-9106-EEA7948C8A43}" srcId="{BD334EF0-A78A-4D37-8289-8E0D44165415}" destId="{BA459853-14F9-4970-B556-2D7321186C19}" srcOrd="3" destOrd="0" parTransId="{A8BF6CA9-3A47-4F00-B9EB-D19578897C55}" sibTransId="{EB197BC0-1113-4A5D-B2B8-070DD49F51E7}"/>
    <dgm:cxn modelId="{3B8F0CF7-A35E-4288-9E3E-BFBC9BB627EF}" type="presOf" srcId="{43C999BA-CB45-4F55-AC0F-30E3D60E0E3F}" destId="{A6869089-E4DF-49EC-A9C3-ECC3F0CF59E0}" srcOrd="0" destOrd="0" presId="urn:microsoft.com/office/officeart/2018/2/layout/IconVerticalSolidList"/>
    <dgm:cxn modelId="{446C4459-149B-49F8-816C-A846D22EBAB6}" type="presParOf" srcId="{0CD4E616-FFEE-47CC-9983-0420989B1155}" destId="{275F925F-7BA9-4D34-951E-BD3115F74483}" srcOrd="0" destOrd="0" presId="urn:microsoft.com/office/officeart/2018/2/layout/IconVerticalSolidList"/>
    <dgm:cxn modelId="{4301A98A-31CA-4C06-860B-18F953AD0990}" type="presParOf" srcId="{275F925F-7BA9-4D34-951E-BD3115F74483}" destId="{11C9DE69-B279-4D1E-86DD-DA5D90AA8A56}" srcOrd="0" destOrd="0" presId="urn:microsoft.com/office/officeart/2018/2/layout/IconVerticalSolidList"/>
    <dgm:cxn modelId="{ADE7718A-71BF-4BDE-A927-649EC4670AEE}" type="presParOf" srcId="{275F925F-7BA9-4D34-951E-BD3115F74483}" destId="{CE123A96-F253-4668-B60D-8CF12E4427B3}" srcOrd="1" destOrd="0" presId="urn:microsoft.com/office/officeart/2018/2/layout/IconVerticalSolidList"/>
    <dgm:cxn modelId="{F3872268-C710-4D29-9D3C-E16541CFE65D}" type="presParOf" srcId="{275F925F-7BA9-4D34-951E-BD3115F74483}" destId="{D44FF824-48FC-4599-8527-EB0569F48965}" srcOrd="2" destOrd="0" presId="urn:microsoft.com/office/officeart/2018/2/layout/IconVerticalSolidList"/>
    <dgm:cxn modelId="{EDEE4D7F-A043-4F16-8868-B4B9F43FE028}" type="presParOf" srcId="{275F925F-7BA9-4D34-951E-BD3115F74483}" destId="{A6869089-E4DF-49EC-A9C3-ECC3F0CF59E0}" srcOrd="3" destOrd="0" presId="urn:microsoft.com/office/officeart/2018/2/layout/IconVerticalSolidList"/>
    <dgm:cxn modelId="{96D5281C-F36B-41F2-ABB8-81125A2C474E}" type="presParOf" srcId="{0CD4E616-FFEE-47CC-9983-0420989B1155}" destId="{394AAE64-A493-4687-824C-83C89CF296B3}" srcOrd="1" destOrd="0" presId="urn:microsoft.com/office/officeart/2018/2/layout/IconVerticalSolidList"/>
    <dgm:cxn modelId="{F6214C30-1407-4833-81D4-EEC7EBAF5A24}" type="presParOf" srcId="{0CD4E616-FFEE-47CC-9983-0420989B1155}" destId="{4F038A52-2E6E-4F71-AB30-EE7D14CF97F4}" srcOrd="2" destOrd="0" presId="urn:microsoft.com/office/officeart/2018/2/layout/IconVerticalSolidList"/>
    <dgm:cxn modelId="{3353EDEE-790C-46C6-BD8A-75CC6BFADB76}" type="presParOf" srcId="{4F038A52-2E6E-4F71-AB30-EE7D14CF97F4}" destId="{74ABA470-ADBC-4081-9F8E-694280E8FBE0}" srcOrd="0" destOrd="0" presId="urn:microsoft.com/office/officeart/2018/2/layout/IconVerticalSolidList"/>
    <dgm:cxn modelId="{D10E81D4-C62F-434A-852A-B32B637D7436}" type="presParOf" srcId="{4F038A52-2E6E-4F71-AB30-EE7D14CF97F4}" destId="{AB7DC2A5-08AB-4303-B039-6992EFDCD971}" srcOrd="1" destOrd="0" presId="urn:microsoft.com/office/officeart/2018/2/layout/IconVerticalSolidList"/>
    <dgm:cxn modelId="{26B71AB4-97E4-4D6C-A583-661184E127FC}" type="presParOf" srcId="{4F038A52-2E6E-4F71-AB30-EE7D14CF97F4}" destId="{D2F8F918-1919-4A24-B198-9F801BA6CAE1}" srcOrd="2" destOrd="0" presId="urn:microsoft.com/office/officeart/2018/2/layout/IconVerticalSolidList"/>
    <dgm:cxn modelId="{C4E88E60-64B8-47B6-BD87-06B151E6DA8A}" type="presParOf" srcId="{4F038A52-2E6E-4F71-AB30-EE7D14CF97F4}" destId="{ABC2A83D-7859-4F26-A35E-DC3851760553}" srcOrd="3" destOrd="0" presId="urn:microsoft.com/office/officeart/2018/2/layout/IconVerticalSolidList"/>
    <dgm:cxn modelId="{7728F2B9-3452-42D6-8711-76C99C5026F8}" type="presParOf" srcId="{0CD4E616-FFEE-47CC-9983-0420989B1155}" destId="{B2EB9F37-968C-4B54-BB03-F710900B199C}" srcOrd="3" destOrd="0" presId="urn:microsoft.com/office/officeart/2018/2/layout/IconVerticalSolidList"/>
    <dgm:cxn modelId="{0D490792-AF54-4FCC-A276-AA237B1D164A}" type="presParOf" srcId="{0CD4E616-FFEE-47CC-9983-0420989B1155}" destId="{C335BB7E-B1DF-4D3E-BB77-04E09A6F90BE}" srcOrd="4" destOrd="0" presId="urn:microsoft.com/office/officeart/2018/2/layout/IconVerticalSolidList"/>
    <dgm:cxn modelId="{93C7B4FE-811C-4841-AEF4-1FDF6CF638E3}" type="presParOf" srcId="{C335BB7E-B1DF-4D3E-BB77-04E09A6F90BE}" destId="{61B07922-C941-4D44-BD68-B8974B9ADE5F}" srcOrd="0" destOrd="0" presId="urn:microsoft.com/office/officeart/2018/2/layout/IconVerticalSolidList"/>
    <dgm:cxn modelId="{62C44D42-DAA1-490A-9EDE-21B913BA742A}" type="presParOf" srcId="{C335BB7E-B1DF-4D3E-BB77-04E09A6F90BE}" destId="{E6F966DA-8774-425C-8E43-FBB38F89BC14}" srcOrd="1" destOrd="0" presId="urn:microsoft.com/office/officeart/2018/2/layout/IconVerticalSolidList"/>
    <dgm:cxn modelId="{F4E348EF-8CD7-4097-AC05-F1372C0E1E5C}" type="presParOf" srcId="{C335BB7E-B1DF-4D3E-BB77-04E09A6F90BE}" destId="{088A96EB-5FC2-4A88-AF3C-BB33182AB3B8}" srcOrd="2" destOrd="0" presId="urn:microsoft.com/office/officeart/2018/2/layout/IconVerticalSolidList"/>
    <dgm:cxn modelId="{A63BF475-3784-4717-9101-CBD16F833030}" type="presParOf" srcId="{C335BB7E-B1DF-4D3E-BB77-04E09A6F90BE}" destId="{C2DD0DB7-581A-449A-B90E-4D3201B856B3}" srcOrd="3" destOrd="0" presId="urn:microsoft.com/office/officeart/2018/2/layout/IconVerticalSolidList"/>
    <dgm:cxn modelId="{4CC0F390-1709-479B-A985-EEC1B883CEF6}" type="presParOf" srcId="{0CD4E616-FFEE-47CC-9983-0420989B1155}" destId="{02DD490E-63C5-4018-B3C1-1FC5B046A00D}" srcOrd="5" destOrd="0" presId="urn:microsoft.com/office/officeart/2018/2/layout/IconVerticalSolidList"/>
    <dgm:cxn modelId="{5135B32B-0BDB-4BD1-987F-E03EC8AC87CD}" type="presParOf" srcId="{0CD4E616-FFEE-47CC-9983-0420989B1155}" destId="{81E50E20-838A-407E-AF2B-53F7AF5552E3}" srcOrd="6" destOrd="0" presId="urn:microsoft.com/office/officeart/2018/2/layout/IconVerticalSolidList"/>
    <dgm:cxn modelId="{1646B850-1624-4A17-9506-4962FBEAA8D2}" type="presParOf" srcId="{81E50E20-838A-407E-AF2B-53F7AF5552E3}" destId="{2E98B1BC-AE13-477A-AA46-6ACE9C060F5C}" srcOrd="0" destOrd="0" presId="urn:microsoft.com/office/officeart/2018/2/layout/IconVerticalSolidList"/>
    <dgm:cxn modelId="{EB9B66AE-9025-4C22-A55D-79FBDFBC8D6F}" type="presParOf" srcId="{81E50E20-838A-407E-AF2B-53F7AF5552E3}" destId="{C1075D88-C90C-458D-98D7-D347AC8BF1EB}" srcOrd="1" destOrd="0" presId="urn:microsoft.com/office/officeart/2018/2/layout/IconVerticalSolidList"/>
    <dgm:cxn modelId="{16578D7D-E1F5-4B4C-BD04-A13D82BDFDE6}" type="presParOf" srcId="{81E50E20-838A-407E-AF2B-53F7AF5552E3}" destId="{10A4E1DB-98A7-4C87-AD10-9DCC5A159D07}" srcOrd="2" destOrd="0" presId="urn:microsoft.com/office/officeart/2018/2/layout/IconVerticalSolidList"/>
    <dgm:cxn modelId="{BE802D66-F801-458F-A52C-121BF89C2EF1}" type="presParOf" srcId="{81E50E20-838A-407E-AF2B-53F7AF5552E3}" destId="{50D19011-7A42-457C-B57D-A6F0E3FC2B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837E2-F2B3-42F3-A523-19769370DC88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50E25-1A01-4F63-9659-3D6892924A9F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312A9-561B-47ED-AE4B-92A0D10BE112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Reduces isolation and supports mental health</a:t>
          </a:r>
        </a:p>
      </dsp:txBody>
      <dsp:txXfrm>
        <a:off x="1339618" y="2288"/>
        <a:ext cx="5024605" cy="1159843"/>
      </dsp:txXfrm>
    </dsp:sp>
    <dsp:sp modelId="{3FED9777-FEC1-4445-A828-86B15CD22DC6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91D5C-CFF0-4952-906C-ABF2075B87F0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98327-DF6F-4A81-B9C5-C8298DDA7ABF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Builds transferable skills: communication, leadership</a:t>
          </a:r>
        </a:p>
      </dsp:txBody>
      <dsp:txXfrm>
        <a:off x="1339618" y="1452092"/>
        <a:ext cx="5024605" cy="1159843"/>
      </dsp:txXfrm>
    </dsp:sp>
    <dsp:sp modelId="{1A1D2A33-E339-46B8-9115-CE98D4B79189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C4FFF-CD2F-4F7D-8C6A-F2C8D745D21D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CBEDD-A05F-4E8E-A2E4-4EBF030E51F5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Strengthens academic identity and networks</a:t>
          </a:r>
        </a:p>
      </dsp:txBody>
      <dsp:txXfrm>
        <a:off x="1339618" y="2901896"/>
        <a:ext cx="5024605" cy="1159843"/>
      </dsp:txXfrm>
    </dsp:sp>
    <dsp:sp modelId="{6F6FE1FE-7F0F-4716-B528-952AC1743489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A826E-9260-4C98-8AEF-A681886D9AEC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6F712-658A-472E-8076-81354D426209}">
      <dsp:nvSpPr>
        <dsp:cNvPr id="0" name=""/>
        <dsp:cNvSpPr/>
      </dsp:nvSpPr>
      <dsp:spPr>
        <a:xfrm>
          <a:off x="1339618" y="4351700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Encourages reflection and self-awareness</a:t>
          </a:r>
        </a:p>
      </dsp:txBody>
      <dsp:txXfrm>
        <a:off x="1339618" y="4351700"/>
        <a:ext cx="5024605" cy="1159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D5717-A33D-4BCD-A1F2-D49A73E9020D}">
      <dsp:nvSpPr>
        <dsp:cNvPr id="0" name=""/>
        <dsp:cNvSpPr/>
      </dsp:nvSpPr>
      <dsp:spPr>
        <a:xfrm>
          <a:off x="1078918" y="633965"/>
          <a:ext cx="930634" cy="9306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9031E-872E-4779-9C6A-E5150A4886E6}">
      <dsp:nvSpPr>
        <dsp:cNvPr id="0" name=""/>
        <dsp:cNvSpPr/>
      </dsp:nvSpPr>
      <dsp:spPr>
        <a:xfrm>
          <a:off x="510197" y="1855936"/>
          <a:ext cx="2068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Groups of 4–6 peers meet regularly over 3–4 months</a:t>
          </a:r>
        </a:p>
      </dsp:txBody>
      <dsp:txXfrm>
        <a:off x="510197" y="1855936"/>
        <a:ext cx="2068076" cy="720000"/>
      </dsp:txXfrm>
    </dsp:sp>
    <dsp:sp modelId="{8D6F4CCB-38E7-4566-A8FC-F3F766F07FF5}">
      <dsp:nvSpPr>
        <dsp:cNvPr id="0" name=""/>
        <dsp:cNvSpPr/>
      </dsp:nvSpPr>
      <dsp:spPr>
        <a:xfrm>
          <a:off x="3508908" y="633965"/>
          <a:ext cx="930634" cy="9306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D8E68-B1DE-430C-B7A3-CDD2527D47D7}">
      <dsp:nvSpPr>
        <dsp:cNvPr id="0" name=""/>
        <dsp:cNvSpPr/>
      </dsp:nvSpPr>
      <dsp:spPr>
        <a:xfrm>
          <a:off x="2940187" y="1855936"/>
          <a:ext cx="2068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6–8 meetings, self-organized with light structure over 9 months</a:t>
          </a:r>
        </a:p>
      </dsp:txBody>
      <dsp:txXfrm>
        <a:off x="2940187" y="1855936"/>
        <a:ext cx="2068076" cy="720000"/>
      </dsp:txXfrm>
    </dsp:sp>
    <dsp:sp modelId="{1BA725FE-338C-4934-B408-CD58B3AF6132}">
      <dsp:nvSpPr>
        <dsp:cNvPr id="0" name=""/>
        <dsp:cNvSpPr/>
      </dsp:nvSpPr>
      <dsp:spPr>
        <a:xfrm>
          <a:off x="5938897" y="633965"/>
          <a:ext cx="930634" cy="9306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27BF7-C721-4A30-8034-61CC01452435}">
      <dsp:nvSpPr>
        <dsp:cNvPr id="0" name=""/>
        <dsp:cNvSpPr/>
      </dsp:nvSpPr>
      <dsp:spPr>
        <a:xfrm>
          <a:off x="5370176" y="1855936"/>
          <a:ext cx="2068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Focus on career topics, reflection, and peer support</a:t>
          </a:r>
        </a:p>
      </dsp:txBody>
      <dsp:txXfrm>
        <a:off x="5370176" y="1855936"/>
        <a:ext cx="2068076" cy="720000"/>
      </dsp:txXfrm>
    </dsp:sp>
    <dsp:sp modelId="{095EC425-52BB-417F-A722-76C981D70231}">
      <dsp:nvSpPr>
        <dsp:cNvPr id="0" name=""/>
        <dsp:cNvSpPr/>
      </dsp:nvSpPr>
      <dsp:spPr>
        <a:xfrm>
          <a:off x="8368887" y="633965"/>
          <a:ext cx="930634" cy="9306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3CFC5-AE92-4F5E-AEC5-DC2DCFDA7C25}">
      <dsp:nvSpPr>
        <dsp:cNvPr id="0" name=""/>
        <dsp:cNvSpPr/>
      </dsp:nvSpPr>
      <dsp:spPr>
        <a:xfrm>
          <a:off x="7800166" y="1855936"/>
          <a:ext cx="2068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Guided by resources, coaches and templates from LBG Career Center</a:t>
          </a:r>
        </a:p>
      </dsp:txBody>
      <dsp:txXfrm>
        <a:off x="7800166" y="1855936"/>
        <a:ext cx="2068076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F086D-9FE8-4FDB-A504-0843E0555DD2}">
      <dsp:nvSpPr>
        <dsp:cNvPr id="0" name=""/>
        <dsp:cNvSpPr/>
      </dsp:nvSpPr>
      <dsp:spPr>
        <a:xfrm>
          <a:off x="1167993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FAE69-E6E6-45B4-94B3-33D9DD41633C}">
      <dsp:nvSpPr>
        <dsp:cNvPr id="0" name=""/>
        <dsp:cNvSpPr/>
      </dsp:nvSpPr>
      <dsp:spPr>
        <a:xfrm>
          <a:off x="378109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Voluntary, flexible and co-creative format</a:t>
          </a:r>
        </a:p>
      </dsp:txBody>
      <dsp:txXfrm>
        <a:off x="378109" y="2068861"/>
        <a:ext cx="2872305" cy="720000"/>
      </dsp:txXfrm>
    </dsp:sp>
    <dsp:sp modelId="{2ABFDFB3-83D6-48F6-A207-867BBB6CDD40}">
      <dsp:nvSpPr>
        <dsp:cNvPr id="0" name=""/>
        <dsp:cNvSpPr/>
      </dsp:nvSpPr>
      <dsp:spPr>
        <a:xfrm>
          <a:off x="4542951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FE296-EB86-40F2-BF87-5BBE10C0E5F7}">
      <dsp:nvSpPr>
        <dsp:cNvPr id="0" name=""/>
        <dsp:cNvSpPr/>
      </dsp:nvSpPr>
      <dsp:spPr>
        <a:xfrm>
          <a:off x="3753067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Focus on both academic and alternative career paths and goals</a:t>
          </a:r>
        </a:p>
      </dsp:txBody>
      <dsp:txXfrm>
        <a:off x="3753067" y="2068861"/>
        <a:ext cx="2872305" cy="720000"/>
      </dsp:txXfrm>
    </dsp:sp>
    <dsp:sp modelId="{C11DE662-1327-42C6-A141-2EADEFE36ADF}">
      <dsp:nvSpPr>
        <dsp:cNvPr id="0" name=""/>
        <dsp:cNvSpPr/>
      </dsp:nvSpPr>
      <dsp:spPr>
        <a:xfrm>
          <a:off x="7917909" y="421040"/>
          <a:ext cx="1292537" cy="12925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FD96B-0224-45B0-86C5-9349CE53D764}">
      <dsp:nvSpPr>
        <dsp:cNvPr id="0" name=""/>
        <dsp:cNvSpPr/>
      </dsp:nvSpPr>
      <dsp:spPr>
        <a:xfrm>
          <a:off x="7128025" y="2068861"/>
          <a:ext cx="287230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Encourages self-leadership and clarity of purpose</a:t>
          </a:r>
        </a:p>
      </dsp:txBody>
      <dsp:txXfrm>
        <a:off x="7128025" y="2068861"/>
        <a:ext cx="2872305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9DE69-B279-4D1E-86DD-DA5D90AA8A56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23A96-F253-4668-B60D-8CF12E4427B3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69089-E4DF-49EC-A9C3-ECC3F0CF59E0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High participant satisfaction rates</a:t>
          </a:r>
        </a:p>
      </dsp:txBody>
      <dsp:txXfrm>
        <a:off x="1357965" y="2319"/>
        <a:ext cx="4887299" cy="1175727"/>
      </dsp:txXfrm>
    </dsp:sp>
    <dsp:sp modelId="{74ABA470-ADBC-4081-9F8E-694280E8FBE0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DC2A5-08AB-4303-B039-6992EFDCD971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2A83D-7859-4F26-A35E-DC3851760553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Reported increases in confidence and motivation</a:t>
          </a:r>
        </a:p>
      </dsp:txBody>
      <dsp:txXfrm>
        <a:off x="1357965" y="1471979"/>
        <a:ext cx="4887299" cy="1175727"/>
      </dsp:txXfrm>
    </dsp:sp>
    <dsp:sp modelId="{61B07922-C941-4D44-BD68-B8974B9ADE5F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966DA-8774-425C-8E43-FBB38F89BC14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D0DB7-581A-449A-B90E-4D3201B856B3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Clearer career direction and goal attainment</a:t>
          </a:r>
        </a:p>
      </dsp:txBody>
      <dsp:txXfrm>
        <a:off x="1357965" y="2941639"/>
        <a:ext cx="4887299" cy="1175727"/>
      </dsp:txXfrm>
    </dsp:sp>
    <dsp:sp modelId="{2E98B1BC-AE13-477A-AA46-6ACE9C060F5C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75D88-C90C-458D-98D7-D347AC8BF1EB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19011-7A42-457C-B57D-A6F0E3FC2B3A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Enhanced networking and collaboration</a:t>
          </a:r>
        </a:p>
      </dsp:txBody>
      <dsp:txXfrm>
        <a:off x="1357965" y="4411299"/>
        <a:ext cx="4887299" cy="1175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4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5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1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9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29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33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3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6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39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31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58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3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0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6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9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0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7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edin.com/in/saskia-lackner-4100b681" TargetMode="External"/><Relationship Id="rId3" Type="http://schemas.openxmlformats.org/officeDocument/2006/relationships/image" Target="../media/image10.svg"/><Relationship Id="rId7" Type="http://schemas.openxmlformats.org/officeDocument/2006/relationships/hyperlink" Target="https://www.linkedin.com/company/lbgcareercenter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-1482954" y="-116386"/>
            <a:ext cx="14397503" cy="7090771"/>
          </a:xfrm>
          <a:custGeom>
            <a:avLst/>
            <a:gdLst/>
            <a:ahLst/>
            <a:cxnLst/>
            <a:rect l="l" t="t" r="r" b="b"/>
            <a:pathLst>
              <a:path w="21596255" h="10636156">
                <a:moveTo>
                  <a:pt x="0" y="0"/>
                </a:moveTo>
                <a:lnTo>
                  <a:pt x="21596256" y="0"/>
                </a:lnTo>
                <a:lnTo>
                  <a:pt x="21596256" y="10636156"/>
                </a:lnTo>
                <a:lnTo>
                  <a:pt x="0" y="10636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42900" y="-195787"/>
            <a:ext cx="14154534" cy="7170172"/>
            <a:chOff x="0" y="0"/>
            <a:chExt cx="5591915" cy="28326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1914" cy="2832660"/>
            </a:xfrm>
            <a:custGeom>
              <a:avLst/>
              <a:gdLst/>
              <a:ahLst/>
              <a:cxnLst/>
              <a:rect l="l" t="t" r="r" b="b"/>
              <a:pathLst>
                <a:path w="5591914" h="2832660">
                  <a:moveTo>
                    <a:pt x="0" y="0"/>
                  </a:moveTo>
                  <a:lnTo>
                    <a:pt x="5591914" y="0"/>
                  </a:lnTo>
                  <a:lnTo>
                    <a:pt x="5591914" y="2832660"/>
                  </a:lnTo>
                  <a:lnTo>
                    <a:pt x="0" y="2832660"/>
                  </a:lnTo>
                  <a:close/>
                </a:path>
              </a:pathLst>
            </a:custGeom>
            <a:solidFill>
              <a:srgbClr val="0032C3">
                <a:alpha val="19608"/>
              </a:srgbClr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5591915" cy="27945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2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109960" y="5824125"/>
            <a:ext cx="1974850" cy="571500"/>
          </a:xfrm>
          <a:custGeom>
            <a:avLst/>
            <a:gdLst/>
            <a:ahLst/>
            <a:cxnLst/>
            <a:rect l="l" t="t" r="r" b="b"/>
            <a:pathLst>
              <a:path w="2962275" h="857250">
                <a:moveTo>
                  <a:pt x="0" y="0"/>
                </a:moveTo>
                <a:lnTo>
                  <a:pt x="2962275" y="0"/>
                </a:lnTo>
                <a:lnTo>
                  <a:pt x="2962275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9712" y="1786906"/>
            <a:ext cx="9592577" cy="178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5334">
                <a:solidFill>
                  <a:srgbClr val="FFFFFF"/>
                </a:solidFill>
                <a:latin typeface="Antonia H2 1"/>
                <a:ea typeface="Antonia H2 1"/>
                <a:cs typeface="Antonia H2 1"/>
                <a:sym typeface="Antonia H2 1"/>
              </a:rPr>
              <a:t>LBG CAREER CENTER</a:t>
            </a:r>
          </a:p>
          <a:p>
            <a:pPr algn="ctr" defTabSz="609630">
              <a:lnSpc>
                <a:spcPts val="13334"/>
              </a:lnSpc>
            </a:pPr>
            <a:endParaRPr lang="en-US" sz="5334">
              <a:solidFill>
                <a:srgbClr val="FFFFFF"/>
              </a:solidFill>
              <a:latin typeface="Antonia H2 1"/>
              <a:ea typeface="Antonia H2 1"/>
              <a:cs typeface="Antonia H2 1"/>
              <a:sym typeface="Antonia H2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1096" y="2418730"/>
            <a:ext cx="9592577" cy="2541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892"/>
              </a:lnSpc>
            </a:pPr>
            <a:r>
              <a:rPr lang="en-US" sz="3200" dirty="0">
                <a:solidFill>
                  <a:schemeClr val="bg1"/>
                </a:solidFill>
              </a:rPr>
              <a:t>Accountability and Peer Mentoring in Academia: Pathways to Progress</a:t>
            </a:r>
          </a:p>
          <a:p>
            <a:pPr algn="ctr" defTabSz="609630">
              <a:lnSpc>
                <a:spcPts val="6892"/>
              </a:lnSpc>
            </a:pPr>
            <a:r>
              <a:rPr lang="en-US" sz="3200" dirty="0">
                <a:solidFill>
                  <a:schemeClr val="bg1"/>
                </a:solidFill>
                <a:latin typeface="Antonia H2 1"/>
                <a:ea typeface="Antonia H2 1"/>
                <a:cs typeface="Antonia H2 1"/>
                <a:sym typeface="Antonia H2 1"/>
              </a:rPr>
              <a:t>Saskia Lackner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383121" y="3733387"/>
            <a:ext cx="4629709" cy="412425"/>
            <a:chOff x="0" y="0"/>
            <a:chExt cx="3432467" cy="305778"/>
          </a:xfrm>
        </p:grpSpPr>
        <p:sp>
          <p:nvSpPr>
            <p:cNvPr id="4" name="Freeform 4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383121" y="4145811"/>
            <a:ext cx="6714477" cy="598140"/>
            <a:chOff x="0" y="0"/>
            <a:chExt cx="3432467" cy="305778"/>
          </a:xfrm>
        </p:grpSpPr>
        <p:sp>
          <p:nvSpPr>
            <p:cNvPr id="6" name="Freeform 6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83121" y="4743952"/>
            <a:ext cx="4995767" cy="445034"/>
            <a:chOff x="0" y="0"/>
            <a:chExt cx="3432467" cy="305778"/>
          </a:xfrm>
        </p:grpSpPr>
        <p:sp>
          <p:nvSpPr>
            <p:cNvPr id="8" name="Freeform 8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9154" y="1581337"/>
            <a:ext cx="6351205" cy="594943"/>
            <a:chOff x="0" y="0"/>
            <a:chExt cx="2509118" cy="2350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09118" cy="235039"/>
            </a:xfrm>
            <a:custGeom>
              <a:avLst/>
              <a:gdLst/>
              <a:ahLst/>
              <a:cxnLst/>
              <a:rect l="l" t="t" r="r" b="b"/>
              <a:pathLst>
                <a:path w="2509118" h="235039">
                  <a:moveTo>
                    <a:pt x="0" y="0"/>
                  </a:moveTo>
                  <a:lnTo>
                    <a:pt x="2509118" y="0"/>
                  </a:lnTo>
                  <a:lnTo>
                    <a:pt x="2509118" y="235039"/>
                  </a:lnTo>
                  <a:lnTo>
                    <a:pt x="0" y="235039"/>
                  </a:lnTo>
                  <a:close/>
                </a:path>
              </a:pathLst>
            </a:custGeom>
            <a:solidFill>
              <a:srgbClr val="00499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2509118" cy="244564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defTabSz="609630">
                <a:lnSpc>
                  <a:spcPts val="2080"/>
                </a:lnSpc>
              </a:pPr>
              <a:r>
                <a:rPr lang="en-US" sz="1733">
                  <a:solidFill>
                    <a:srgbClr val="FFFFFF"/>
                  </a:solidFill>
                  <a:latin typeface="Whitney 3"/>
                  <a:ea typeface="Whitney 3"/>
                  <a:cs typeface="Whitney 3"/>
                  <a:sym typeface="Whitney 3"/>
                </a:rPr>
                <a:t>                    EXPERT INTERNSHIP PROGRAM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9154" y="2281681"/>
            <a:ext cx="6351205" cy="596925"/>
            <a:chOff x="0" y="0"/>
            <a:chExt cx="2509118" cy="2358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09118" cy="235822"/>
            </a:xfrm>
            <a:custGeom>
              <a:avLst/>
              <a:gdLst/>
              <a:ahLst/>
              <a:cxnLst/>
              <a:rect l="l" t="t" r="r" b="b"/>
              <a:pathLst>
                <a:path w="2509118" h="235822">
                  <a:moveTo>
                    <a:pt x="0" y="0"/>
                  </a:moveTo>
                  <a:lnTo>
                    <a:pt x="2509118" y="0"/>
                  </a:lnTo>
                  <a:lnTo>
                    <a:pt x="2509118" y="235822"/>
                  </a:lnTo>
                  <a:lnTo>
                    <a:pt x="0" y="235822"/>
                  </a:lnTo>
                  <a:close/>
                </a:path>
              </a:pathLst>
            </a:custGeom>
            <a:solidFill>
              <a:srgbClr val="8098E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2509118" cy="245347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defTabSz="609630">
                <a:lnSpc>
                  <a:spcPts val="2080"/>
                </a:lnSpc>
              </a:pPr>
              <a:r>
                <a:rPr lang="en-US" sz="1733">
                  <a:solidFill>
                    <a:srgbClr val="FFFFFF"/>
                  </a:solidFill>
                  <a:latin typeface="Whitney 3"/>
                  <a:ea typeface="Whitney 3"/>
                  <a:cs typeface="Whitney 3"/>
                  <a:sym typeface="Whitney 3"/>
                </a:rPr>
                <a:t>                    SUMMER SCHOOL LEAD_ABLE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9154" y="2986556"/>
            <a:ext cx="6351205" cy="598936"/>
            <a:chOff x="0" y="0"/>
            <a:chExt cx="2509118" cy="2366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09118" cy="236617"/>
            </a:xfrm>
            <a:custGeom>
              <a:avLst/>
              <a:gdLst/>
              <a:ahLst/>
              <a:cxnLst/>
              <a:rect l="l" t="t" r="r" b="b"/>
              <a:pathLst>
                <a:path w="2509118" h="236617">
                  <a:moveTo>
                    <a:pt x="0" y="0"/>
                  </a:moveTo>
                  <a:lnTo>
                    <a:pt x="2509118" y="0"/>
                  </a:lnTo>
                  <a:lnTo>
                    <a:pt x="2509118" y="236617"/>
                  </a:lnTo>
                  <a:lnTo>
                    <a:pt x="0" y="236617"/>
                  </a:lnTo>
                  <a:close/>
                </a:path>
              </a:pathLst>
            </a:custGeom>
            <a:solidFill>
              <a:srgbClr val="BFB0BD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509118" cy="246142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defTabSz="609630">
                <a:lnSpc>
                  <a:spcPts val="2080"/>
                </a:lnSpc>
              </a:pPr>
              <a:r>
                <a:rPr lang="en-US" sz="1733">
                  <a:solidFill>
                    <a:srgbClr val="FFFFFF"/>
                  </a:solidFill>
                  <a:latin typeface="Whitney 3"/>
                  <a:ea typeface="Whitney 3"/>
                  <a:cs typeface="Whitney 3"/>
                  <a:sym typeface="Whitney 3"/>
                </a:rPr>
                <a:t>                    WINTER SCHOOL REVISE &amp; REVITALZE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89154" y="3693442"/>
            <a:ext cx="6351205" cy="597568"/>
            <a:chOff x="0" y="0"/>
            <a:chExt cx="2509118" cy="2360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09118" cy="236076"/>
            </a:xfrm>
            <a:custGeom>
              <a:avLst/>
              <a:gdLst/>
              <a:ahLst/>
              <a:cxnLst/>
              <a:rect l="l" t="t" r="r" b="b"/>
              <a:pathLst>
                <a:path w="2509118" h="236076">
                  <a:moveTo>
                    <a:pt x="0" y="0"/>
                  </a:moveTo>
                  <a:lnTo>
                    <a:pt x="2509118" y="0"/>
                  </a:lnTo>
                  <a:lnTo>
                    <a:pt x="2509118" y="236076"/>
                  </a:lnTo>
                  <a:lnTo>
                    <a:pt x="0" y="236076"/>
                  </a:lnTo>
                  <a:close/>
                </a:path>
              </a:pathLst>
            </a:custGeom>
            <a:solidFill>
              <a:srgbClr val="8098E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2509118" cy="245601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defTabSz="609630">
                <a:lnSpc>
                  <a:spcPts val="2080"/>
                </a:lnSpc>
              </a:pPr>
              <a:r>
                <a:rPr lang="en-US" sz="1733">
                  <a:solidFill>
                    <a:srgbClr val="FFFFFF"/>
                  </a:solidFill>
                  <a:latin typeface="Whitney 3"/>
                  <a:ea typeface="Whitney 3"/>
                  <a:cs typeface="Whitney 3"/>
                  <a:sym typeface="Whitney 3"/>
                </a:rPr>
                <a:t>                    LEADING RESEARCHERS PROGRAM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89154" y="4437060"/>
            <a:ext cx="6351205" cy="598936"/>
            <a:chOff x="0" y="0"/>
            <a:chExt cx="2509118" cy="23661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09118" cy="236617"/>
            </a:xfrm>
            <a:custGeom>
              <a:avLst/>
              <a:gdLst/>
              <a:ahLst/>
              <a:cxnLst/>
              <a:rect l="l" t="t" r="r" b="b"/>
              <a:pathLst>
                <a:path w="2509118" h="236617">
                  <a:moveTo>
                    <a:pt x="0" y="0"/>
                  </a:moveTo>
                  <a:lnTo>
                    <a:pt x="2509118" y="0"/>
                  </a:lnTo>
                  <a:lnTo>
                    <a:pt x="2509118" y="236617"/>
                  </a:lnTo>
                  <a:lnTo>
                    <a:pt x="0" y="236617"/>
                  </a:lnTo>
                  <a:close/>
                </a:path>
              </a:pathLst>
            </a:custGeom>
            <a:solidFill>
              <a:srgbClr val="00499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2509118" cy="246142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defTabSz="609630">
                <a:lnSpc>
                  <a:spcPts val="2080"/>
                </a:lnSpc>
              </a:pPr>
              <a:r>
                <a:rPr lang="en-US" sz="1733">
                  <a:solidFill>
                    <a:srgbClr val="FFFFFF"/>
                  </a:solidFill>
                  <a:latin typeface="Whitney 3"/>
                  <a:ea typeface="Whitney 3"/>
                  <a:cs typeface="Whitney 3"/>
                  <a:sym typeface="Whitney 3"/>
                </a:rPr>
                <a:t>                    PEERS4CAREERS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34749" y="1670509"/>
            <a:ext cx="416598" cy="41659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427"/>
                </a:lnSpc>
              </a:pPr>
              <a:r>
                <a:rPr lang="en-US" sz="1733">
                  <a:solidFill>
                    <a:srgbClr val="00499F"/>
                  </a:solidFill>
                  <a:latin typeface="Whitney 1"/>
                  <a:ea typeface="Whitney 1"/>
                  <a:cs typeface="Whitney 1"/>
                  <a:sym typeface="Whitney 1"/>
                </a:rPr>
                <a:t>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34749" y="2371844"/>
            <a:ext cx="416598" cy="41659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427"/>
                </a:lnSpc>
              </a:pPr>
              <a:r>
                <a:rPr lang="en-US" sz="1733">
                  <a:solidFill>
                    <a:srgbClr val="00499F"/>
                  </a:solidFill>
                  <a:latin typeface="Whitney 1"/>
                  <a:ea typeface="Whitney 1"/>
                  <a:cs typeface="Whitney 1"/>
                  <a:sym typeface="Whitney 1"/>
                </a:rPr>
                <a:t>2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34749" y="3075456"/>
            <a:ext cx="416598" cy="41659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427"/>
                </a:lnSpc>
              </a:pPr>
              <a:r>
                <a:rPr lang="en-US" sz="1733">
                  <a:solidFill>
                    <a:srgbClr val="00499F"/>
                  </a:solidFill>
                  <a:latin typeface="Whitney 1"/>
                  <a:ea typeface="Whitney 1"/>
                  <a:cs typeface="Whitney 1"/>
                  <a:sym typeface="Whitney 1"/>
                </a:rPr>
                <a:t>3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34749" y="3802977"/>
            <a:ext cx="416598" cy="416598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427"/>
                </a:lnSpc>
              </a:pPr>
              <a:r>
                <a:rPr lang="en-US" sz="1733">
                  <a:solidFill>
                    <a:srgbClr val="00499F"/>
                  </a:solidFill>
                  <a:latin typeface="Whitney 1"/>
                  <a:ea typeface="Whitney 1"/>
                  <a:cs typeface="Whitney 1"/>
                  <a:sym typeface="Whitney 1"/>
                </a:rPr>
                <a:t>4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34749" y="4528229"/>
            <a:ext cx="416598" cy="416598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427"/>
                </a:lnSpc>
              </a:pPr>
              <a:r>
                <a:rPr lang="en-US" sz="1733">
                  <a:solidFill>
                    <a:srgbClr val="00499F"/>
                  </a:solidFill>
                  <a:latin typeface="Whitney 1"/>
                  <a:ea typeface="Whitney 1"/>
                  <a:cs typeface="Whitney 1"/>
                  <a:sym typeface="Whitney 1"/>
                </a:rPr>
                <a:t>5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89154" y="5143946"/>
            <a:ext cx="6351205" cy="598936"/>
            <a:chOff x="0" y="0"/>
            <a:chExt cx="2509118" cy="236617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509118" cy="236617"/>
            </a:xfrm>
            <a:custGeom>
              <a:avLst/>
              <a:gdLst/>
              <a:ahLst/>
              <a:cxnLst/>
              <a:rect l="l" t="t" r="r" b="b"/>
              <a:pathLst>
                <a:path w="2509118" h="236617">
                  <a:moveTo>
                    <a:pt x="0" y="0"/>
                  </a:moveTo>
                  <a:lnTo>
                    <a:pt x="2509118" y="0"/>
                  </a:lnTo>
                  <a:lnTo>
                    <a:pt x="2509118" y="236617"/>
                  </a:lnTo>
                  <a:lnTo>
                    <a:pt x="0" y="236617"/>
                  </a:lnTo>
                  <a:close/>
                </a:path>
              </a:pathLst>
            </a:custGeom>
            <a:solidFill>
              <a:srgbClr val="BFB0BD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9525"/>
              <a:ext cx="2509118" cy="246142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defTabSz="609630">
                <a:lnSpc>
                  <a:spcPts val="2080"/>
                </a:lnSpc>
              </a:pPr>
              <a:r>
                <a:rPr lang="en-US" sz="1733">
                  <a:solidFill>
                    <a:srgbClr val="FFFFFF"/>
                  </a:solidFill>
                  <a:latin typeface="Whitney 3"/>
                  <a:ea typeface="Whitney 3"/>
                  <a:cs typeface="Whitney 3"/>
                  <a:sym typeface="Whitney 3"/>
                </a:rPr>
                <a:t>                    MENTAL WEALTH - ME&amp;WE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34749" y="5235115"/>
            <a:ext cx="416598" cy="416598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427"/>
                </a:lnSpc>
              </a:pPr>
              <a:r>
                <a:rPr lang="en-US" sz="1733">
                  <a:solidFill>
                    <a:srgbClr val="00499F"/>
                  </a:solidFill>
                  <a:latin typeface="Whitney 1"/>
                  <a:ea typeface="Whitney 1"/>
                  <a:cs typeface="Whitney 1"/>
                  <a:sym typeface="Whitney 1"/>
                </a:rPr>
                <a:t>6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9709954" y="409627"/>
            <a:ext cx="213896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82803" y="408407"/>
            <a:ext cx="7583383" cy="101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4000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Our Special Programs</a:t>
            </a:r>
          </a:p>
          <a:p>
            <a:pPr defTabSz="609630">
              <a:lnSpc>
                <a:spcPts val="4600"/>
              </a:lnSpc>
            </a:pPr>
            <a:r>
              <a:rPr lang="en-US" sz="2000" dirty="0">
                <a:solidFill>
                  <a:srgbClr val="0032C3"/>
                </a:solidFill>
                <a:latin typeface="Whitney 1"/>
                <a:ea typeface="Whitney 1"/>
                <a:cs typeface="Whitney 1"/>
                <a:sym typeface="Whitney 1"/>
              </a:rPr>
              <a:t>Focused Skill Development  &amp; Networking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872977" y="1656635"/>
            <a:ext cx="329101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666"/>
              </a:lnSpc>
              <a:spcBef>
                <a:spcPct val="0"/>
              </a:spcBef>
            </a:pPr>
            <a:r>
              <a:rPr lang="en-US" sz="1666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Explore alternative career paths outside academia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72976" y="2373580"/>
            <a:ext cx="3855244" cy="43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66"/>
              </a:lnSpc>
            </a:pPr>
            <a:r>
              <a:rPr lang="en-US" sz="1666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Transferable skills for a career in leadership </a:t>
            </a:r>
          </a:p>
          <a:p>
            <a:pPr defTabSz="609630">
              <a:lnSpc>
                <a:spcPts val="1666"/>
              </a:lnSpc>
              <a:spcBef>
                <a:spcPct val="0"/>
              </a:spcBef>
            </a:pPr>
            <a:r>
              <a:rPr lang="en-US" sz="1666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in or outside academia </a:t>
            </a:r>
            <a:r>
              <a:rPr lang="en-US" sz="1666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ingdings" panose="05000000000000000000" pitchFamily="2" charset="2"/>
              </a:rPr>
              <a:t> mentoring </a:t>
            </a:r>
            <a:endParaRPr lang="en-US" sz="1666" dirty="0">
              <a:solidFill>
                <a:srgbClr val="0032C3"/>
              </a:solidFill>
              <a:latin typeface="Whitney 3"/>
              <a:ea typeface="Whitney 3"/>
              <a:cs typeface="Whitney 3"/>
              <a:sym typeface="Whitney 3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6872977" y="3100856"/>
            <a:ext cx="347176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66"/>
              </a:lnSpc>
            </a:pPr>
            <a:r>
              <a:rPr lang="en-US" sz="1666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Academic writing, presentation skills &amp; </a:t>
            </a:r>
          </a:p>
          <a:p>
            <a:pPr defTabSz="609630">
              <a:lnSpc>
                <a:spcPts val="1666"/>
              </a:lnSpc>
              <a:spcBef>
                <a:spcPct val="0"/>
              </a:spcBef>
            </a:pPr>
            <a:r>
              <a:rPr lang="en-US" sz="1666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healthy working in research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872976" y="3891684"/>
            <a:ext cx="3399532" cy="43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66"/>
              </a:lnSpc>
              <a:spcBef>
                <a:spcPct val="0"/>
              </a:spcBef>
            </a:pPr>
            <a:r>
              <a:rPr lang="en-US" sz="1666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Leadership skills for senior researchers </a:t>
            </a:r>
            <a:r>
              <a:rPr lang="en-US" sz="1666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ingdings" panose="05000000000000000000" pitchFamily="2" charset="2"/>
              </a:rPr>
              <a:t> peer mentoring parts</a:t>
            </a:r>
            <a:endParaRPr lang="en-US" sz="1666" dirty="0">
              <a:solidFill>
                <a:srgbClr val="0032C3"/>
              </a:solidFill>
              <a:latin typeface="Whitney 3"/>
              <a:ea typeface="Whitney 3"/>
              <a:cs typeface="Whitney 3"/>
              <a:sym typeface="Whitney 3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6872977" y="4635986"/>
            <a:ext cx="291703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66"/>
              </a:lnSpc>
              <a:spcBef>
                <a:spcPct val="0"/>
              </a:spcBef>
            </a:pPr>
            <a:r>
              <a:rPr lang="en-US" sz="1666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Accountability &amp; peer mentoring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872976" y="5342872"/>
            <a:ext cx="364797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66"/>
              </a:lnSpc>
              <a:spcBef>
                <a:spcPct val="0"/>
              </a:spcBef>
            </a:pPr>
            <a:r>
              <a:rPr lang="en-US" sz="1666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Applied Psychoeducation for Researchers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de-AT" sz="4000"/>
              <a:t>What Is Peer Mentoring?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sz="2000"/>
          </a:p>
          <a:p>
            <a:r>
              <a:rPr lang="en-US" sz="2000"/>
              <a:t>Non-hierarchical and reciprocal learning relationships</a:t>
            </a:r>
          </a:p>
          <a:p>
            <a:r>
              <a:rPr lang="en-US" sz="2000"/>
              <a:t>Based on mutual respect, shared experiences, and support</a:t>
            </a:r>
          </a:p>
          <a:p>
            <a:r>
              <a:rPr lang="en-US" sz="2000"/>
              <a:t>Flexible, informal, and empowering</a:t>
            </a:r>
          </a:p>
        </p:txBody>
      </p:sp>
      <p:pic>
        <p:nvPicPr>
          <p:cNvPr id="5" name="Picture 4" descr="3D-Rendering von Spielteilen, mit einem Seil zusammengebunden">
            <a:extLst>
              <a:ext uri="{FF2B5EF4-FFF2-40B4-BE49-F238E27FC236}">
                <a16:creationId xmlns:a16="http://schemas.microsoft.com/office/drawing/2014/main" id="{48F5FF40-D81F-7655-6C07-C7BAEA27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4" r="29715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016" y="905011"/>
            <a:ext cx="4589328" cy="1889135"/>
          </a:xfrm>
        </p:spPr>
        <p:txBody>
          <a:bodyPr anchor="b">
            <a:normAutofit/>
          </a:bodyPr>
          <a:lstStyle/>
          <a:p>
            <a:r>
              <a:rPr lang="en-US" sz="4800"/>
              <a:t>Key Features of Peer Mentoring</a:t>
            </a:r>
          </a:p>
        </p:txBody>
      </p:sp>
      <p:pic>
        <p:nvPicPr>
          <p:cNvPr id="25" name="Graphic 6" descr="Beziehung">
            <a:extLst>
              <a:ext uri="{FF2B5EF4-FFF2-40B4-BE49-F238E27FC236}">
                <a16:creationId xmlns:a16="http://schemas.microsoft.com/office/drawing/2014/main" id="{AE11D303-0953-010D-7D11-5266AB68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70" y="895610"/>
            <a:ext cx="5058020" cy="50580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7016" y="2965592"/>
            <a:ext cx="4589328" cy="2987397"/>
          </a:xfrm>
        </p:spPr>
        <p:txBody>
          <a:bodyPr>
            <a:normAutofit/>
          </a:bodyPr>
          <a:lstStyle/>
          <a:p>
            <a:endParaRPr lang="en-US" sz="1800"/>
          </a:p>
          <a:p>
            <a:r>
              <a:rPr lang="en-US" sz="1800"/>
              <a:t>Equality and empathy over hierarchy</a:t>
            </a:r>
          </a:p>
          <a:p>
            <a:r>
              <a:rPr lang="en-US" sz="1800"/>
              <a:t>Diverse viewpoints enhance problem-solving</a:t>
            </a:r>
          </a:p>
          <a:p>
            <a:r>
              <a:rPr lang="en-US" sz="1800"/>
              <a:t>Safe space for open dialogue and vulnerability</a:t>
            </a:r>
          </a:p>
          <a:p>
            <a:r>
              <a:rPr lang="en-US" sz="1800"/>
              <a:t>Peer-led and context-sensitive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Benefits of Peer Mentoring in Academia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1554B8-4FD5-ACA4-49E0-4D16FFDA45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648979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A43C8-D8CD-056B-FAC2-BB2DB5AE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Ein Bild, das Text, Screenshot, Menschliches Gesicht, Schrift enthält.&#10;&#10;KI-generierte Inhalte können fehlerhaft sein.">
            <a:extLst>
              <a:ext uri="{FF2B5EF4-FFF2-40B4-BE49-F238E27FC236}">
                <a16:creationId xmlns:a16="http://schemas.microsoft.com/office/drawing/2014/main" id="{EC91BF20-5D82-15EF-BE48-8FC9B612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813" y="623275"/>
            <a:ext cx="374326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ight Triangle 104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EB9C5EA-C49A-1D8B-DE14-B10E16062ECB}"/>
              </a:ext>
            </a:extLst>
          </p:cNvPr>
          <p:cNvSpPr txBox="1"/>
          <p:nvPr/>
        </p:nvSpPr>
        <p:spPr>
          <a:xfrm>
            <a:off x="8052497" y="1056640"/>
            <a:ext cx="3197660" cy="312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ntonia H2 1"/>
              </a:rPr>
              <a:t>Why an accountability program?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FE9AE92-CC5B-73C4-8E3C-789B4215FE7F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ym typeface="Whitney 1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44EA92-98DA-6F71-3582-33C814BFCAC2}"/>
              </a:ext>
            </a:extLst>
          </p:cNvPr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789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9B330-D8CB-187F-9613-CE74A4B3B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C7F6B57-E008-3AFE-3C95-75C3DC6E1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5" b="23545"/>
          <a:stretch/>
        </p:blipFill>
        <p:spPr bwMode="auto">
          <a:xfrm>
            <a:off x="1670669" y="740419"/>
            <a:ext cx="8533203" cy="478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54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D56096-0F9B-2BAE-B9CC-4E09B0FC9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59" y="643467"/>
            <a:ext cx="552928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de-AT" sz="4800"/>
              <a:t>How P4C Works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1CECF3-2CD0-D0D3-9FC1-0891964B8A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4526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de-AT" sz="4800"/>
              <a:t>Unique Aspects of P4C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9BB559-A0E4-83D3-261A-BD4D1EDAE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10919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de-AT" sz="6800" dirty="0"/>
              <a:t>Outcomes and Feedback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0AED9D4-A62A-5F14-D81B-E41E20744E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16430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dirty="0"/>
          </a:p>
          <a:p>
            <a:r>
              <a:rPr dirty="0"/>
              <a:t>Welcome &amp; Objectives</a:t>
            </a:r>
          </a:p>
          <a:p>
            <a:r>
              <a:rPr dirty="0"/>
              <a:t>Overview of presentation flow:</a:t>
            </a:r>
          </a:p>
          <a:p>
            <a:r>
              <a:rPr dirty="0"/>
              <a:t>1. </a:t>
            </a:r>
            <a:r>
              <a:rPr lang="de-DE" dirty="0"/>
              <a:t>LBG Career Center: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do?</a:t>
            </a:r>
          </a:p>
          <a:p>
            <a:r>
              <a:rPr lang="de-DE" dirty="0"/>
              <a:t>2. </a:t>
            </a:r>
            <a:r>
              <a:rPr dirty="0"/>
              <a:t>Why accountability matters in academia</a:t>
            </a:r>
          </a:p>
          <a:p>
            <a:r>
              <a:rPr lang="de-DE" dirty="0"/>
              <a:t>3</a:t>
            </a:r>
            <a:r>
              <a:rPr dirty="0"/>
              <a:t>. The peer mentoring approach</a:t>
            </a:r>
          </a:p>
          <a:p>
            <a:r>
              <a:rPr lang="de-DE" dirty="0"/>
              <a:t>4</a:t>
            </a:r>
            <a:r>
              <a:rPr dirty="0"/>
              <a:t>. Case study: P4C program by LBG Career Center</a:t>
            </a:r>
          </a:p>
          <a:p>
            <a:r>
              <a:rPr dirty="0"/>
              <a:t> Takeaways for your context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9153" y="5910930"/>
            <a:ext cx="1955800" cy="565150"/>
          </a:xfrm>
          <a:custGeom>
            <a:avLst/>
            <a:gdLst/>
            <a:ahLst/>
            <a:cxnLst/>
            <a:rect l="l" t="t" r="r" b="b"/>
            <a:pathLst>
              <a:path w="2933700" h="847725">
                <a:moveTo>
                  <a:pt x="0" y="0"/>
                </a:moveTo>
                <a:lnTo>
                  <a:pt x="2933700" y="0"/>
                </a:lnTo>
                <a:lnTo>
                  <a:pt x="2933700" y="847725"/>
                </a:lnTo>
                <a:lnTo>
                  <a:pt x="0" y="847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607161" y="409627"/>
            <a:ext cx="224175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6119" y="2622699"/>
            <a:ext cx="11459763" cy="106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22"/>
              </a:lnSpc>
            </a:pPr>
            <a:r>
              <a:rPr lang="en-US" sz="3351">
                <a:solidFill>
                  <a:srgbClr val="FFFFFF"/>
                </a:solidFill>
                <a:latin typeface="Antonia H2 1"/>
                <a:ea typeface="Antonia H2 1"/>
                <a:cs typeface="Antonia H2 1"/>
                <a:sym typeface="Antonia H2 1"/>
              </a:rPr>
              <a:t>Empowerment is not just about opportunities, </a:t>
            </a:r>
          </a:p>
          <a:p>
            <a:pPr algn="ctr" defTabSz="609630">
              <a:lnSpc>
                <a:spcPts val="4322"/>
              </a:lnSpc>
            </a:pPr>
            <a:r>
              <a:rPr lang="en-US" sz="3351">
                <a:solidFill>
                  <a:srgbClr val="FFFFFF"/>
                </a:solidFill>
                <a:latin typeface="Antonia H2 1"/>
                <a:ea typeface="Antonia H2 1"/>
                <a:cs typeface="Antonia H2 1"/>
                <a:sym typeface="Antonia H2 1"/>
              </a:rPr>
              <a:t>but the willingness to seize them.</a:t>
            </a:r>
          </a:p>
        </p:txBody>
      </p:sp>
      <p:sp>
        <p:nvSpPr>
          <p:cNvPr id="6" name="Freeform 6"/>
          <p:cNvSpPr/>
          <p:nvPr/>
        </p:nvSpPr>
        <p:spPr>
          <a:xfrm>
            <a:off x="9199583" y="5610166"/>
            <a:ext cx="718263" cy="856349"/>
          </a:xfrm>
          <a:custGeom>
            <a:avLst/>
            <a:gdLst/>
            <a:ahLst/>
            <a:cxnLst/>
            <a:rect l="l" t="t" r="r" b="b"/>
            <a:pathLst>
              <a:path w="1077394" h="1284524">
                <a:moveTo>
                  <a:pt x="0" y="0"/>
                </a:moveTo>
                <a:lnTo>
                  <a:pt x="1077394" y="0"/>
                </a:lnTo>
                <a:lnTo>
                  <a:pt x="1077394" y="1284524"/>
                </a:lnTo>
                <a:lnTo>
                  <a:pt x="0" y="1284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55349" y="5560355"/>
            <a:ext cx="559500" cy="956771"/>
          </a:xfrm>
          <a:custGeom>
            <a:avLst/>
            <a:gdLst/>
            <a:ahLst/>
            <a:cxnLst/>
            <a:rect l="l" t="t" r="r" b="b"/>
            <a:pathLst>
              <a:path w="839250" h="1435156">
                <a:moveTo>
                  <a:pt x="0" y="0"/>
                </a:moveTo>
                <a:lnTo>
                  <a:pt x="839250" y="0"/>
                </a:lnTo>
                <a:lnTo>
                  <a:pt x="839250" y="1435155"/>
                </a:lnTo>
                <a:lnTo>
                  <a:pt x="0" y="1435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80607" y="5610166"/>
            <a:ext cx="768309" cy="906560"/>
          </a:xfrm>
          <a:custGeom>
            <a:avLst/>
            <a:gdLst/>
            <a:ahLst/>
            <a:cxnLst/>
            <a:rect l="l" t="t" r="r" b="b"/>
            <a:pathLst>
              <a:path w="1152464" h="1359840">
                <a:moveTo>
                  <a:pt x="0" y="0"/>
                </a:moveTo>
                <a:lnTo>
                  <a:pt x="1152464" y="0"/>
                </a:lnTo>
                <a:lnTo>
                  <a:pt x="1152464" y="1359839"/>
                </a:lnTo>
                <a:lnTo>
                  <a:pt x="0" y="1359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07161" y="409627"/>
            <a:ext cx="224175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295326"/>
            <a:ext cx="11459763" cy="102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64"/>
              </a:lnSpc>
            </a:pPr>
            <a:r>
              <a:rPr lang="en-US" sz="3151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Empowerment is not just about opportunities, </a:t>
            </a:r>
          </a:p>
          <a:p>
            <a:pPr defTabSz="609630">
              <a:lnSpc>
                <a:spcPts val="4064"/>
              </a:lnSpc>
            </a:pPr>
            <a:r>
              <a:rPr lang="en-US" sz="3151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but the willingness to seize them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801" y="1856085"/>
            <a:ext cx="9196387" cy="3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738"/>
              </a:lnSpc>
            </a:pPr>
            <a:r>
              <a:rPr lang="en-US" sz="2820" dirty="0">
                <a:solidFill>
                  <a:srgbClr val="0032C3"/>
                </a:solidFill>
                <a:latin typeface="Whitney 4"/>
                <a:ea typeface="Whitney 4"/>
                <a:cs typeface="Whitney 4"/>
                <a:sym typeface="Whitney 4"/>
              </a:rPr>
              <a:t>How to empower researcher careers &amp; career development? </a:t>
            </a:r>
          </a:p>
          <a:p>
            <a:pPr defTabSz="609630">
              <a:lnSpc>
                <a:spcPts val="4290"/>
              </a:lnSpc>
            </a:pPr>
            <a:r>
              <a:rPr lang="en-US" sz="2553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&gt;&gt; easy entry options with low time commitment</a:t>
            </a:r>
          </a:p>
          <a:p>
            <a:pPr defTabSz="609630">
              <a:lnSpc>
                <a:spcPts val="4290"/>
              </a:lnSpc>
            </a:pPr>
            <a:r>
              <a:rPr lang="en-US" sz="2553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&gt;&gt; encourage autonomy and pro-active career management</a:t>
            </a:r>
          </a:p>
          <a:p>
            <a:pPr defTabSz="609630">
              <a:lnSpc>
                <a:spcPts val="4290"/>
              </a:lnSpc>
            </a:pPr>
            <a:r>
              <a:rPr lang="en-US" sz="2553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&gt;&gt; build confidence through structured &amp; personalized support</a:t>
            </a:r>
          </a:p>
          <a:p>
            <a:pPr defTabSz="609630">
              <a:lnSpc>
                <a:spcPts val="4290"/>
              </a:lnSpc>
            </a:pPr>
            <a:r>
              <a:rPr lang="en-US" sz="2553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&gt;&gt; facilitate community and peer support</a:t>
            </a:r>
          </a:p>
          <a:p>
            <a:pPr defTabSz="609630">
              <a:lnSpc>
                <a:spcPts val="4290"/>
              </a:lnSpc>
            </a:pPr>
            <a:endParaRPr lang="en-US" sz="2553" dirty="0">
              <a:solidFill>
                <a:srgbClr val="0032C3"/>
              </a:solidFill>
              <a:latin typeface="Whitney 3"/>
              <a:ea typeface="Whitney 3"/>
              <a:cs typeface="Whitney 3"/>
              <a:sym typeface="Whitney 3"/>
            </a:endParaRPr>
          </a:p>
          <a:p>
            <a:pPr defTabSz="609630">
              <a:lnSpc>
                <a:spcPts val="4290"/>
              </a:lnSpc>
            </a:pPr>
            <a:r>
              <a:rPr lang="en-US" sz="2553" dirty="0">
                <a:solidFill>
                  <a:srgbClr val="0032C3"/>
                </a:solidFill>
                <a:latin typeface="Whitney 4"/>
                <a:ea typeface="Whitney 4"/>
                <a:cs typeface="Whitney 4"/>
                <a:sym typeface="Whitney 4"/>
              </a:rPr>
              <a:t>&gt;&gt; ... what are your ideas &amp; best practices?</a:t>
            </a:r>
          </a:p>
        </p:txBody>
      </p:sp>
      <p:sp>
        <p:nvSpPr>
          <p:cNvPr id="6" name="Freeform 6"/>
          <p:cNvSpPr/>
          <p:nvPr/>
        </p:nvSpPr>
        <p:spPr>
          <a:xfrm>
            <a:off x="9199583" y="5610166"/>
            <a:ext cx="718263" cy="856349"/>
          </a:xfrm>
          <a:custGeom>
            <a:avLst/>
            <a:gdLst/>
            <a:ahLst/>
            <a:cxnLst/>
            <a:rect l="l" t="t" r="r" b="b"/>
            <a:pathLst>
              <a:path w="1077394" h="1284524">
                <a:moveTo>
                  <a:pt x="0" y="0"/>
                </a:moveTo>
                <a:lnTo>
                  <a:pt x="1077394" y="0"/>
                </a:lnTo>
                <a:lnTo>
                  <a:pt x="1077394" y="1284524"/>
                </a:lnTo>
                <a:lnTo>
                  <a:pt x="0" y="1284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55349" y="5560355"/>
            <a:ext cx="559500" cy="956771"/>
          </a:xfrm>
          <a:custGeom>
            <a:avLst/>
            <a:gdLst/>
            <a:ahLst/>
            <a:cxnLst/>
            <a:rect l="l" t="t" r="r" b="b"/>
            <a:pathLst>
              <a:path w="839250" h="1435156">
                <a:moveTo>
                  <a:pt x="0" y="0"/>
                </a:moveTo>
                <a:lnTo>
                  <a:pt x="839250" y="0"/>
                </a:lnTo>
                <a:lnTo>
                  <a:pt x="839250" y="1435155"/>
                </a:lnTo>
                <a:lnTo>
                  <a:pt x="0" y="1435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80607" y="5610166"/>
            <a:ext cx="768309" cy="906560"/>
          </a:xfrm>
          <a:custGeom>
            <a:avLst/>
            <a:gdLst/>
            <a:ahLst/>
            <a:cxnLst/>
            <a:rect l="l" t="t" r="r" b="b"/>
            <a:pathLst>
              <a:path w="1152464" h="1359840">
                <a:moveTo>
                  <a:pt x="0" y="0"/>
                </a:moveTo>
                <a:lnTo>
                  <a:pt x="1152464" y="0"/>
                </a:lnTo>
                <a:lnTo>
                  <a:pt x="1152464" y="1359839"/>
                </a:lnTo>
                <a:lnTo>
                  <a:pt x="0" y="13598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Arc 4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A4B640-F2DF-7042-C2C3-89FADCE0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4100" err="1"/>
              <a:t>Why</a:t>
            </a:r>
            <a:r>
              <a:rPr lang="de-DE" sz="4100"/>
              <a:t> Peer Mentoring and </a:t>
            </a:r>
            <a:r>
              <a:rPr lang="de-DE" sz="4100" err="1"/>
              <a:t>accountability</a:t>
            </a:r>
            <a:r>
              <a:rPr lang="de-DE" sz="4100"/>
              <a:t> </a:t>
            </a:r>
            <a:r>
              <a:rPr lang="de-DE" sz="4100" err="1"/>
              <a:t>work</a:t>
            </a:r>
            <a:endParaRPr lang="de-AT" sz="4100"/>
          </a:p>
        </p:txBody>
      </p:sp>
      <p:sp>
        <p:nvSpPr>
          <p:cNvPr id="59" name="Freeform: Shape 4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ocial Network">
            <a:extLst>
              <a:ext uri="{FF2B5EF4-FFF2-40B4-BE49-F238E27FC236}">
                <a16:creationId xmlns:a16="http://schemas.microsoft.com/office/drawing/2014/main" id="{AA93A4CE-7DF1-F355-3A55-61137B383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502ADB-621D-F187-99EA-00814A304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A mutual support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system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among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individuals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at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similar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career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stages</a:t>
            </a: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Shared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experiences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and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challenges</a:t>
            </a: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Reciprocal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learning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opportunities</a:t>
            </a: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Enhanced sense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of</a:t>
            </a:r>
            <a:r>
              <a:rPr lang="de-DE" altLang="de-DE" sz="2820" dirty="0">
                <a:solidFill>
                  <a:srgbClr val="0032C3"/>
                </a:solidFill>
                <a:latin typeface="Whitney 4"/>
              </a:rPr>
              <a:t> </a:t>
            </a:r>
            <a:r>
              <a:rPr lang="de-DE" altLang="de-DE" sz="2820" dirty="0" err="1">
                <a:solidFill>
                  <a:srgbClr val="0032C3"/>
                </a:solidFill>
                <a:latin typeface="Whitney 4"/>
              </a:rPr>
              <a:t>community</a:t>
            </a: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de-DE" altLang="de-DE" sz="2820" dirty="0">
              <a:solidFill>
                <a:srgbClr val="0032C3"/>
              </a:solidFill>
              <a:latin typeface="Whitney 4"/>
            </a:endParaRPr>
          </a:p>
          <a:p>
            <a:pPr mar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20" dirty="0">
                <a:solidFill>
                  <a:srgbClr val="0032C3"/>
                </a:solidFill>
                <a:latin typeface="Whitney 4"/>
              </a:rPr>
              <a:t>Promote intrinsic motivation and self-efficacy</a:t>
            </a:r>
          </a:p>
          <a:p>
            <a:pPr mar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820" dirty="0">
              <a:solidFill>
                <a:srgbClr val="0032C3"/>
              </a:solidFill>
              <a:latin typeface="Whitney 4"/>
            </a:endParaRPr>
          </a:p>
          <a:p>
            <a:pPr mar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20" dirty="0">
                <a:solidFill>
                  <a:srgbClr val="0032C3"/>
                </a:solidFill>
                <a:latin typeface="Whitney 4"/>
              </a:rPr>
              <a:t>Build resilient academic communities by empowering researchers</a:t>
            </a:r>
          </a:p>
          <a:p>
            <a:pPr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500" dirty="0">
              <a:latin typeface="Whitney 1"/>
            </a:endParaRPr>
          </a:p>
          <a:p>
            <a:pPr marR="0" lvl="0" indent="0" defTabSz="6096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de-DE" altLang="de-DE" sz="2500" dirty="0">
              <a:latin typeface="Whitney 1"/>
            </a:endParaRPr>
          </a:p>
          <a:p>
            <a:pPr>
              <a:lnSpc>
                <a:spcPct val="90000"/>
              </a:lnSpc>
            </a:pPr>
            <a:endParaRPr lang="de-AT" sz="2500" dirty="0"/>
          </a:p>
        </p:txBody>
      </p:sp>
    </p:spTree>
    <p:extLst>
      <p:ext uri="{BB962C8B-B14F-4D97-AF65-F5344CB8AC3E}">
        <p14:creationId xmlns:p14="http://schemas.microsoft.com/office/powerpoint/2010/main" val="704269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How to Bring This Into Your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Start with low-threshold formats (e.g., writing buddies)</a:t>
            </a:r>
          </a:p>
          <a:p>
            <a:r>
              <a:rPr lang="en-US" sz="2000" dirty="0"/>
              <a:t>Create institutional support for peer mentoring programs</a:t>
            </a:r>
          </a:p>
          <a:p>
            <a:r>
              <a:rPr lang="en-US" sz="2000" dirty="0"/>
              <a:t>Use P4C as a replicable model for peer support</a:t>
            </a:r>
          </a:p>
        </p:txBody>
      </p:sp>
      <p:pic>
        <p:nvPicPr>
          <p:cNvPr id="5" name="Picture 4" descr="Personen am Besprechungstisch">
            <a:extLst>
              <a:ext uri="{FF2B5EF4-FFF2-40B4-BE49-F238E27FC236}">
                <a16:creationId xmlns:a16="http://schemas.microsoft.com/office/drawing/2014/main" id="{5FFB340C-4B65-31B0-9600-384A36FD53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71" r="29673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016" y="905011"/>
            <a:ext cx="4589328" cy="1889135"/>
          </a:xfrm>
        </p:spPr>
        <p:txBody>
          <a:bodyPr anchor="b">
            <a:normAutofit/>
          </a:bodyPr>
          <a:lstStyle/>
          <a:p>
            <a:r>
              <a:rPr lang="de-AT" sz="4800" dirty="0"/>
              <a:t>Final </a:t>
            </a:r>
            <a:r>
              <a:rPr lang="de-AT" sz="4800" dirty="0" err="1"/>
              <a:t>Thought</a:t>
            </a:r>
            <a:endParaRPr lang="de-AT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059B8-F26C-2D93-BCD6-1DDAFD9C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74" r="15383"/>
          <a:stretch>
            <a:fillRect/>
          </a:stretch>
        </p:blipFill>
        <p:spPr>
          <a:xfrm>
            <a:off x="1209535" y="895610"/>
            <a:ext cx="4490891" cy="50580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7016" y="2965592"/>
            <a:ext cx="4589328" cy="2987397"/>
          </a:xfrm>
        </p:spPr>
        <p:txBody>
          <a:bodyPr>
            <a:normAutofit/>
          </a:bodyPr>
          <a:lstStyle/>
          <a:p>
            <a:endParaRPr lang="en-US" sz="1800"/>
          </a:p>
          <a:p>
            <a:r>
              <a:rPr lang="en-US" sz="1800"/>
              <a:t>"We rise by lifting others – especially in academia."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413044" y="2381452"/>
            <a:ext cx="2112452" cy="188182"/>
            <a:chOff x="0" y="0"/>
            <a:chExt cx="3432467" cy="305778"/>
          </a:xfrm>
        </p:grpSpPr>
        <p:sp>
          <p:nvSpPr>
            <p:cNvPr id="3" name="Freeform 3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704437" y="2499467"/>
            <a:ext cx="1575319" cy="140333"/>
            <a:chOff x="0" y="0"/>
            <a:chExt cx="3432467" cy="305778"/>
          </a:xfrm>
        </p:grpSpPr>
        <p:sp>
          <p:nvSpPr>
            <p:cNvPr id="5" name="Freeform 5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585826" y="2639800"/>
            <a:ext cx="1744250" cy="155381"/>
            <a:chOff x="0" y="0"/>
            <a:chExt cx="3432467" cy="305778"/>
          </a:xfrm>
        </p:grpSpPr>
        <p:sp>
          <p:nvSpPr>
            <p:cNvPr id="7" name="Freeform 7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030567" y="3267047"/>
            <a:ext cx="1453985" cy="129524"/>
            <a:chOff x="0" y="0"/>
            <a:chExt cx="3432467" cy="305778"/>
          </a:xfrm>
        </p:grpSpPr>
        <p:sp>
          <p:nvSpPr>
            <p:cNvPr id="9" name="Freeform 9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750020" y="3358929"/>
            <a:ext cx="1453985" cy="129524"/>
            <a:chOff x="0" y="0"/>
            <a:chExt cx="3432467" cy="305778"/>
          </a:xfrm>
        </p:grpSpPr>
        <p:sp>
          <p:nvSpPr>
            <p:cNvPr id="11" name="Freeform 11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790623" y="3488453"/>
            <a:ext cx="1575319" cy="140333"/>
            <a:chOff x="0" y="0"/>
            <a:chExt cx="3432467" cy="305778"/>
          </a:xfrm>
        </p:grpSpPr>
        <p:sp>
          <p:nvSpPr>
            <p:cNvPr id="13" name="Freeform 13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935912" y="3691969"/>
            <a:ext cx="1453985" cy="129524"/>
            <a:chOff x="0" y="0"/>
            <a:chExt cx="3432467" cy="305778"/>
          </a:xfrm>
        </p:grpSpPr>
        <p:sp>
          <p:nvSpPr>
            <p:cNvPr id="15" name="Freeform 15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59900" y="1858281"/>
            <a:ext cx="11672201" cy="4585041"/>
          </a:xfrm>
          <a:custGeom>
            <a:avLst/>
            <a:gdLst/>
            <a:ahLst/>
            <a:cxnLst/>
            <a:rect l="l" t="t" r="r" b="b"/>
            <a:pathLst>
              <a:path w="17508302" h="6877561">
                <a:moveTo>
                  <a:pt x="0" y="0"/>
                </a:moveTo>
                <a:lnTo>
                  <a:pt x="17508302" y="0"/>
                </a:lnTo>
                <a:lnTo>
                  <a:pt x="17508302" y="6877561"/>
                </a:lnTo>
                <a:lnTo>
                  <a:pt x="0" y="68775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780" b="-12415"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726016" y="409627"/>
            <a:ext cx="21229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2804" y="256007"/>
            <a:ext cx="11364246" cy="1103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</a:pPr>
            <a:r>
              <a:rPr lang="en-US" sz="400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How does a Career Center Journey look like? </a:t>
            </a:r>
          </a:p>
          <a:p>
            <a:pPr defTabSz="609630">
              <a:lnSpc>
                <a:spcPts val="3266"/>
              </a:lnSpc>
            </a:pPr>
            <a:r>
              <a:rPr lang="en-US" sz="2333">
                <a:solidFill>
                  <a:srgbClr val="0032C3"/>
                </a:solidFill>
                <a:latin typeface="Whitney 1"/>
                <a:ea typeface="Whitney 1"/>
                <a:cs typeface="Whitney 1"/>
                <a:sym typeface="Whitney 1"/>
              </a:rPr>
              <a:t>One possible reseacher career development journey with individual steps: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1864" y="2362519"/>
            <a:ext cx="989806" cy="51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53"/>
              </a:lnSpc>
            </a:pPr>
            <a:r>
              <a:rPr lang="en-US" sz="1466">
                <a:solidFill>
                  <a:srgbClr val="0032C3"/>
                </a:solidFill>
                <a:latin typeface="Whitney 5"/>
                <a:ea typeface="Whitney 5"/>
                <a:cs typeface="Whitney 5"/>
                <a:sym typeface="Whitney 5"/>
              </a:rPr>
              <a:t>Career Chat!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47015" y="5867305"/>
            <a:ext cx="739121" cy="648621"/>
            <a:chOff x="0" y="0"/>
            <a:chExt cx="1108685" cy="972934"/>
          </a:xfrm>
        </p:grpSpPr>
        <p:sp>
          <p:nvSpPr>
            <p:cNvPr id="3" name="Freeform 3"/>
            <p:cNvSpPr/>
            <p:nvPr/>
          </p:nvSpPr>
          <p:spPr>
            <a:xfrm>
              <a:off x="347218" y="63500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0"/>
                  </a:moveTo>
                  <a:lnTo>
                    <a:pt x="206629" y="356616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97155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356616"/>
                  </a:moveTo>
                  <a:lnTo>
                    <a:pt x="414274" y="356616"/>
                  </a:lnTo>
                  <a:lnTo>
                    <a:pt x="207518" y="0"/>
                  </a:lnTo>
                  <a:lnTo>
                    <a:pt x="0" y="356616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30682" y="97155"/>
              <a:ext cx="414528" cy="356616"/>
            </a:xfrm>
            <a:custGeom>
              <a:avLst/>
              <a:gdLst/>
              <a:ahLst/>
              <a:cxnLst/>
              <a:rect l="l" t="t" r="r" b="b"/>
              <a:pathLst>
                <a:path w="414528" h="356616">
                  <a:moveTo>
                    <a:pt x="414528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528" y="356616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347218" y="552831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414274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274" y="356616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30682" y="519176"/>
              <a:ext cx="414147" cy="356489"/>
            </a:xfrm>
            <a:custGeom>
              <a:avLst/>
              <a:gdLst/>
              <a:ahLst/>
              <a:cxnLst/>
              <a:rect l="l" t="t" r="r" b="b"/>
              <a:pathLst>
                <a:path w="414147" h="356489">
                  <a:moveTo>
                    <a:pt x="0" y="0"/>
                  </a:moveTo>
                  <a:lnTo>
                    <a:pt x="414147" y="0"/>
                  </a:lnTo>
                  <a:lnTo>
                    <a:pt x="206629" y="356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63500" y="519176"/>
              <a:ext cx="414274" cy="356489"/>
            </a:xfrm>
            <a:custGeom>
              <a:avLst/>
              <a:gdLst/>
              <a:ahLst/>
              <a:cxnLst/>
              <a:rect l="l" t="t" r="r" b="b"/>
              <a:pathLst>
                <a:path w="414274" h="356489">
                  <a:moveTo>
                    <a:pt x="0" y="0"/>
                  </a:moveTo>
                  <a:lnTo>
                    <a:pt x="206629" y="356489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347218" y="63500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0"/>
                  </a:moveTo>
                  <a:lnTo>
                    <a:pt x="206629" y="356616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500" y="97155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356616"/>
                  </a:moveTo>
                  <a:lnTo>
                    <a:pt x="414274" y="356616"/>
                  </a:lnTo>
                  <a:lnTo>
                    <a:pt x="207518" y="0"/>
                  </a:lnTo>
                  <a:lnTo>
                    <a:pt x="0" y="356616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0682" y="97155"/>
              <a:ext cx="414528" cy="356616"/>
            </a:xfrm>
            <a:custGeom>
              <a:avLst/>
              <a:gdLst/>
              <a:ahLst/>
              <a:cxnLst/>
              <a:rect l="l" t="t" r="r" b="b"/>
              <a:pathLst>
                <a:path w="414528" h="356616">
                  <a:moveTo>
                    <a:pt x="414528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528" y="356616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347218" y="552831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414274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274" y="356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630682" y="519176"/>
              <a:ext cx="414147" cy="356489"/>
            </a:xfrm>
            <a:custGeom>
              <a:avLst/>
              <a:gdLst/>
              <a:ahLst/>
              <a:cxnLst/>
              <a:rect l="l" t="t" r="r" b="b"/>
              <a:pathLst>
                <a:path w="414147" h="356489">
                  <a:moveTo>
                    <a:pt x="0" y="0"/>
                  </a:moveTo>
                  <a:lnTo>
                    <a:pt x="414147" y="0"/>
                  </a:lnTo>
                  <a:lnTo>
                    <a:pt x="206629" y="356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500" y="519176"/>
              <a:ext cx="414274" cy="356489"/>
            </a:xfrm>
            <a:custGeom>
              <a:avLst/>
              <a:gdLst/>
              <a:ahLst/>
              <a:cxnLst/>
              <a:rect l="l" t="t" r="r" b="b"/>
              <a:pathLst>
                <a:path w="414274" h="356489">
                  <a:moveTo>
                    <a:pt x="0" y="0"/>
                  </a:moveTo>
                  <a:lnTo>
                    <a:pt x="206629" y="356489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91864" y="5868105"/>
            <a:ext cx="1301585" cy="649021"/>
          </a:xfrm>
          <a:custGeom>
            <a:avLst/>
            <a:gdLst/>
            <a:ahLst/>
            <a:cxnLst/>
            <a:rect l="l" t="t" r="r" b="b"/>
            <a:pathLst>
              <a:path w="1952377" h="973531">
                <a:moveTo>
                  <a:pt x="0" y="0"/>
                </a:moveTo>
                <a:lnTo>
                  <a:pt x="1952378" y="0"/>
                </a:lnTo>
                <a:lnTo>
                  <a:pt x="1952378" y="973531"/>
                </a:lnTo>
                <a:lnTo>
                  <a:pt x="0" y="973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450354" y="4334199"/>
            <a:ext cx="1278169" cy="1278169"/>
          </a:xfrm>
          <a:custGeom>
            <a:avLst/>
            <a:gdLst/>
            <a:ahLst/>
            <a:cxnLst/>
            <a:rect l="l" t="t" r="r" b="b"/>
            <a:pathLst>
              <a:path w="1917253" h="1917253">
                <a:moveTo>
                  <a:pt x="0" y="0"/>
                </a:moveTo>
                <a:lnTo>
                  <a:pt x="1917253" y="0"/>
                </a:lnTo>
                <a:lnTo>
                  <a:pt x="1917253" y="1917254"/>
                </a:lnTo>
                <a:lnTo>
                  <a:pt x="0" y="1917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82804" y="256007"/>
            <a:ext cx="10754505" cy="65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</a:pPr>
            <a:r>
              <a:rPr lang="en-US" sz="4000">
                <a:solidFill>
                  <a:srgbClr val="00499F"/>
                </a:solidFill>
                <a:latin typeface="Antonia H2 1"/>
                <a:ea typeface="Antonia H2 1"/>
                <a:cs typeface="Antonia H2 1"/>
                <a:sym typeface="Antonia H2 1"/>
              </a:rPr>
              <a:t>Contact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19178" y="409627"/>
            <a:ext cx="212973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499F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499F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71290" y="2487799"/>
            <a:ext cx="347619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299"/>
              </a:lnSpc>
            </a:pPr>
            <a:r>
              <a:rPr lang="en-US" sz="1333" dirty="0">
                <a:solidFill>
                  <a:srgbClr val="00499F"/>
                </a:solidFill>
                <a:latin typeface="Whitney 1"/>
                <a:ea typeface="Whitney 1"/>
                <a:cs typeface="Whitney 1"/>
                <a:sym typeface="Whitney 1"/>
              </a:rPr>
              <a:t>Career &amp; Leadership Expert | LBG Career Center </a:t>
            </a:r>
          </a:p>
          <a:p>
            <a:pPr defTabSz="609630">
              <a:lnSpc>
                <a:spcPts val="1299"/>
              </a:lnSpc>
            </a:pPr>
            <a:r>
              <a:rPr lang="en-US" sz="1333" dirty="0">
                <a:solidFill>
                  <a:srgbClr val="00499F"/>
                </a:solidFill>
                <a:latin typeface="Whitney 1"/>
                <a:ea typeface="Whitney 1"/>
                <a:cs typeface="Whitney 1"/>
                <a:sym typeface="Whitney 1"/>
              </a:rPr>
              <a:t>Ludwig Boltzmann Gesellschaft </a:t>
            </a:r>
          </a:p>
          <a:p>
            <a:pPr defTabSz="609630">
              <a:lnSpc>
                <a:spcPts val="1299"/>
              </a:lnSpc>
            </a:pPr>
            <a:r>
              <a:rPr lang="en-US" sz="1333" dirty="0">
                <a:solidFill>
                  <a:srgbClr val="00499F"/>
                </a:solidFill>
                <a:latin typeface="Whitney 1"/>
                <a:ea typeface="Whitney 1"/>
                <a:cs typeface="Whitney 1"/>
                <a:sym typeface="Whitney 1"/>
              </a:rPr>
              <a:t>+43 1 513 27 50-39</a:t>
            </a:r>
          </a:p>
          <a:p>
            <a:pPr defTabSz="609630">
              <a:lnSpc>
                <a:spcPts val="1299"/>
              </a:lnSpc>
            </a:pPr>
            <a:r>
              <a:rPr lang="en-US" sz="1333" dirty="0">
                <a:solidFill>
                  <a:srgbClr val="00499F"/>
                </a:solidFill>
                <a:latin typeface="Whitney 1"/>
                <a:ea typeface="Whitney 1"/>
                <a:cs typeface="Whitney 1"/>
                <a:sym typeface="Whitney 1"/>
              </a:rPr>
              <a:t>saskia.lackner@lbg.ac.at </a:t>
            </a:r>
          </a:p>
          <a:p>
            <a:pPr defTabSz="609630">
              <a:lnSpc>
                <a:spcPts val="1299"/>
              </a:lnSpc>
            </a:pPr>
            <a:r>
              <a:rPr lang="en-US" sz="1333" dirty="0">
                <a:solidFill>
                  <a:srgbClr val="00499F"/>
                </a:solidFill>
                <a:latin typeface="Whitney 1"/>
                <a:ea typeface="Whitney 1"/>
                <a:cs typeface="Whitney 1"/>
                <a:sym typeface="Whitney 1"/>
              </a:rPr>
              <a:t>cc.lbg.ac.at | lbg.ac.at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71290" y="1760749"/>
            <a:ext cx="1916822" cy="51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00"/>
              </a:lnSpc>
            </a:pPr>
            <a:r>
              <a:rPr lang="en-US" sz="2000" dirty="0">
                <a:solidFill>
                  <a:srgbClr val="00499F"/>
                </a:solidFill>
                <a:latin typeface="Antonia H2 1"/>
                <a:ea typeface="Antonia H2 1"/>
                <a:cs typeface="Antonia H2 1"/>
                <a:sym typeface="Antonia H2 1"/>
              </a:rPr>
              <a:t>Dipl.-Psych. Saskia Lackner</a:t>
            </a:r>
          </a:p>
        </p:txBody>
      </p:sp>
      <p:sp>
        <p:nvSpPr>
          <p:cNvPr id="24" name="Freeform 24"/>
          <p:cNvSpPr/>
          <p:nvPr/>
        </p:nvSpPr>
        <p:spPr>
          <a:xfrm rot="1286476" flipV="1">
            <a:off x="3718772" y="4751080"/>
            <a:ext cx="1554157" cy="555611"/>
          </a:xfrm>
          <a:custGeom>
            <a:avLst/>
            <a:gdLst/>
            <a:ahLst/>
            <a:cxnLst/>
            <a:rect l="l" t="t" r="r" b="b"/>
            <a:pathLst>
              <a:path w="2331235" h="833416">
                <a:moveTo>
                  <a:pt x="0" y="833416"/>
                </a:moveTo>
                <a:lnTo>
                  <a:pt x="2331235" y="833416"/>
                </a:lnTo>
                <a:lnTo>
                  <a:pt x="2331235" y="0"/>
                </a:lnTo>
                <a:lnTo>
                  <a:pt x="0" y="0"/>
                </a:lnTo>
                <a:lnTo>
                  <a:pt x="0" y="83341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82803" y="4096920"/>
            <a:ext cx="4110895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93"/>
              </a:lnSpc>
            </a:pPr>
            <a:r>
              <a:rPr lang="en-US" sz="2066">
                <a:solidFill>
                  <a:srgbClr val="00499F"/>
                </a:solidFill>
                <a:latin typeface="Antonia H2 2"/>
                <a:ea typeface="Antonia H2 2"/>
                <a:cs typeface="Antonia H2 2"/>
                <a:sym typeface="Antonia H2 2"/>
              </a:rPr>
              <a:t>Follow the Career Center on LinkedIn!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46861" y="5701268"/>
            <a:ext cx="2898279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7"/>
              </a:lnSpc>
            </a:pPr>
            <a:r>
              <a:rPr lang="en-US" sz="1333" u="sng">
                <a:solidFill>
                  <a:srgbClr val="00499F"/>
                </a:solidFill>
                <a:latin typeface="Arimo"/>
                <a:ea typeface="Arimo"/>
                <a:cs typeface="Arimo"/>
                <a:sym typeface="Arimo"/>
                <a:hlinkClick r:id="rId7" tooltip="https://www.linkedin.com/company/lbgcareercenter"/>
              </a:rPr>
              <a:t>linkedin.com/company/lbgcareercenter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373807" y="1687002"/>
            <a:ext cx="4110895" cy="11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93"/>
              </a:lnSpc>
            </a:pPr>
            <a:r>
              <a:rPr lang="en-US" sz="2066" dirty="0">
                <a:solidFill>
                  <a:srgbClr val="00499F"/>
                </a:solidFill>
                <a:latin typeface="Antonia H2 1"/>
                <a:ea typeface="Antonia H2 1"/>
                <a:cs typeface="Antonia H2 1"/>
                <a:sym typeface="Antonia H2 1"/>
              </a:rPr>
              <a:t>Let’s connect on LinkedIn!</a:t>
            </a:r>
            <a:r>
              <a:rPr lang="de-AT" sz="2400" b="0" i="0" dirty="0">
                <a:effectLst/>
                <a:latin typeface="-apple-system"/>
              </a:rPr>
              <a:t> </a:t>
            </a:r>
            <a:r>
              <a:rPr lang="de-AT" sz="2400" b="0" i="0" dirty="0">
                <a:effectLst/>
                <a:latin typeface="-apple-system"/>
                <a:hlinkClick r:id="rId8"/>
              </a:rPr>
              <a:t>www.linkedin.com/in/saskia-lackner-4100b681</a:t>
            </a:r>
            <a:r>
              <a:rPr lang="de-AT" sz="2400" b="0" i="0" dirty="0">
                <a:effectLst/>
                <a:latin typeface="-apple-system"/>
              </a:rPr>
              <a:t> </a:t>
            </a:r>
            <a:endParaRPr lang="en-US" sz="2066" dirty="0">
              <a:solidFill>
                <a:srgbClr val="00499F"/>
              </a:solidFill>
              <a:latin typeface="Antonia H2 1"/>
              <a:ea typeface="Antonia H2 1"/>
              <a:cs typeface="Antonia H2 1"/>
              <a:sym typeface="Antonia H2 1"/>
            </a:endParaRPr>
          </a:p>
        </p:txBody>
      </p:sp>
      <p:pic>
        <p:nvPicPr>
          <p:cNvPr id="29" name="Grafik 28" descr="Ein Bild, das Menschliches Gesicht, Person, Lächeln, Wand enthält.&#10;&#10;KI-generierte Inhalte können fehlerhaft sein.">
            <a:extLst>
              <a:ext uri="{FF2B5EF4-FFF2-40B4-BE49-F238E27FC236}">
                <a16:creationId xmlns:a16="http://schemas.microsoft.com/office/drawing/2014/main" id="{D29119C9-7B94-A50B-E5C9-01F63AF786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3" y="1687002"/>
            <a:ext cx="1640316" cy="15954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9153" y="5910930"/>
            <a:ext cx="1955800" cy="565150"/>
          </a:xfrm>
          <a:custGeom>
            <a:avLst/>
            <a:gdLst/>
            <a:ahLst/>
            <a:cxnLst/>
            <a:rect l="l" t="t" r="r" b="b"/>
            <a:pathLst>
              <a:path w="2933700" h="847725">
                <a:moveTo>
                  <a:pt x="0" y="0"/>
                </a:moveTo>
                <a:lnTo>
                  <a:pt x="2933700" y="0"/>
                </a:lnTo>
                <a:lnTo>
                  <a:pt x="2933700" y="847725"/>
                </a:lnTo>
                <a:lnTo>
                  <a:pt x="0" y="847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375909" y="2004486"/>
            <a:ext cx="2889724" cy="2640485"/>
          </a:xfrm>
          <a:custGeom>
            <a:avLst/>
            <a:gdLst/>
            <a:ahLst/>
            <a:cxnLst/>
            <a:rect l="l" t="t" r="r" b="b"/>
            <a:pathLst>
              <a:path w="4334586" h="3960728">
                <a:moveTo>
                  <a:pt x="0" y="0"/>
                </a:moveTo>
                <a:lnTo>
                  <a:pt x="4334586" y="0"/>
                </a:lnTo>
                <a:lnTo>
                  <a:pt x="4334586" y="3960728"/>
                </a:lnTo>
                <a:lnTo>
                  <a:pt x="0" y="396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07161" y="409627"/>
            <a:ext cx="224175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9101" y="2156944"/>
            <a:ext cx="1000318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64"/>
              </a:lnSpc>
            </a:pPr>
            <a:r>
              <a:rPr lang="en-US" sz="4764" dirty="0">
                <a:solidFill>
                  <a:srgbClr val="FFFFFF"/>
                </a:solidFill>
                <a:latin typeface="Antonia H2 1"/>
                <a:ea typeface="Antonia H2 1"/>
                <a:cs typeface="Antonia H2 1"/>
                <a:sym typeface="Antonia H2 1"/>
              </a:rPr>
              <a:t>We bring researchers together from so many different backgrounds with very specific needs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89153" y="2236075"/>
            <a:ext cx="10820400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84" lvl="1" indent="-215892" defTabSz="609630">
              <a:lnSpc>
                <a:spcPts val="4980"/>
              </a:lnSpc>
              <a:buFont typeface="Arial"/>
              <a:buChar char="•"/>
            </a:pPr>
            <a:r>
              <a:rPr lang="en-US" sz="1999" dirty="0">
                <a:solidFill>
                  <a:srgbClr val="0032C3"/>
                </a:solidFill>
                <a:latin typeface="Whitney 1"/>
                <a:ea typeface="Whitney 1"/>
                <a:cs typeface="Whitney 1"/>
                <a:sym typeface="Whitney 1"/>
              </a:rPr>
              <a:t>a research </a:t>
            </a:r>
            <a:r>
              <a:rPr lang="en-US" sz="1999" dirty="0" err="1">
                <a:solidFill>
                  <a:srgbClr val="0032C3"/>
                </a:solidFill>
                <a:latin typeface="Whitney 1"/>
                <a:ea typeface="Whitney 1"/>
                <a:cs typeface="Whitney 1"/>
                <a:sym typeface="Whitney 1"/>
              </a:rPr>
              <a:t>organisation</a:t>
            </a:r>
            <a:endParaRPr lang="en-US" sz="1999" dirty="0">
              <a:solidFill>
                <a:srgbClr val="0032C3"/>
              </a:solidFill>
              <a:latin typeface="Whitney 1"/>
              <a:ea typeface="Whitney 1"/>
              <a:cs typeface="Whitney 1"/>
              <a:sym typeface="Whitney 1"/>
            </a:endParaRPr>
          </a:p>
          <a:p>
            <a:pPr marL="431784" lvl="1" indent="-215892" defTabSz="609630">
              <a:lnSpc>
                <a:spcPts val="4980"/>
              </a:lnSpc>
              <a:buFont typeface="Arial"/>
              <a:buChar char="•"/>
            </a:pPr>
            <a:r>
              <a:rPr lang="en-US" sz="1999" dirty="0">
                <a:solidFill>
                  <a:srgbClr val="0032C3"/>
                </a:solidFill>
                <a:latin typeface="Whitney 1"/>
                <a:ea typeface="Whitney 1"/>
                <a:cs typeface="Whitney 1"/>
                <a:sym typeface="Whitney 1"/>
              </a:rPr>
              <a:t>thematic focus on health: medicine, life sciences and social sciences</a:t>
            </a:r>
          </a:p>
          <a:p>
            <a:pPr marL="431784" lvl="1" indent="-215892" defTabSz="609630">
              <a:lnSpc>
                <a:spcPts val="4980"/>
              </a:lnSpc>
              <a:buFont typeface="Arial"/>
              <a:buChar char="•"/>
            </a:pPr>
            <a:r>
              <a:rPr lang="en-US" sz="1999" dirty="0">
                <a:solidFill>
                  <a:srgbClr val="0032C3"/>
                </a:solidFill>
                <a:latin typeface="Whitney 1"/>
                <a:ea typeface="Whitney 1"/>
                <a:cs typeface="Whitney 1"/>
                <a:sym typeface="Whitney 1"/>
              </a:rPr>
              <a:t>modern approaches to leadership, management and individual career paths</a:t>
            </a:r>
          </a:p>
          <a:p>
            <a:pPr defTabSz="609630">
              <a:lnSpc>
                <a:spcPts val="1979"/>
              </a:lnSpc>
            </a:pPr>
            <a:endParaRPr lang="en-US" sz="1999" dirty="0">
              <a:solidFill>
                <a:srgbClr val="0032C3"/>
              </a:solidFill>
              <a:latin typeface="Whitney 1"/>
              <a:ea typeface="Whitney 1"/>
              <a:cs typeface="Whitney 1"/>
              <a:sym typeface="Whitney 1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468854" y="4331523"/>
            <a:ext cx="5275037" cy="469912"/>
            <a:chOff x="0" y="0"/>
            <a:chExt cx="3432467" cy="305778"/>
          </a:xfrm>
        </p:grpSpPr>
        <p:sp>
          <p:nvSpPr>
            <p:cNvPr id="5" name="Freeform 5"/>
            <p:cNvSpPr/>
            <p:nvPr/>
          </p:nvSpPr>
          <p:spPr>
            <a:xfrm>
              <a:off x="0" y="-127"/>
              <a:ext cx="3432556" cy="305943"/>
            </a:xfrm>
            <a:custGeom>
              <a:avLst/>
              <a:gdLst/>
              <a:ahLst/>
              <a:cxnLst/>
              <a:rect l="l" t="t" r="r" b="b"/>
              <a:pathLst>
                <a:path w="3432556" h="305943">
                  <a:moveTo>
                    <a:pt x="0" y="127"/>
                  </a:moveTo>
                  <a:lnTo>
                    <a:pt x="0" y="305943"/>
                  </a:lnTo>
                  <a:lnTo>
                    <a:pt x="3411220" y="305943"/>
                  </a:lnTo>
                  <a:lnTo>
                    <a:pt x="3420364" y="302895"/>
                  </a:lnTo>
                  <a:lnTo>
                    <a:pt x="3427603" y="296545"/>
                  </a:lnTo>
                  <a:lnTo>
                    <a:pt x="3430651" y="290957"/>
                  </a:lnTo>
                  <a:cubicBezTo>
                    <a:pt x="3431921" y="288036"/>
                    <a:pt x="3432556" y="284861"/>
                    <a:pt x="3432556" y="281686"/>
                  </a:cubicBezTo>
                  <a:lnTo>
                    <a:pt x="3432556" y="281686"/>
                  </a:lnTo>
                  <a:lnTo>
                    <a:pt x="3432556" y="21336"/>
                  </a:lnTo>
                  <a:lnTo>
                    <a:pt x="3429508" y="12192"/>
                  </a:lnTo>
                  <a:lnTo>
                    <a:pt x="3423158" y="4953"/>
                  </a:lnTo>
                  <a:lnTo>
                    <a:pt x="3417570" y="1905"/>
                  </a:lnTo>
                  <a:cubicBezTo>
                    <a:pt x="3414522" y="635"/>
                    <a:pt x="3411474" y="0"/>
                    <a:pt x="34081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9153" y="1391525"/>
            <a:ext cx="1116004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400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Ludwig Boltzmann Gesellschaft (LBG)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95276" y="409627"/>
            <a:ext cx="225364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9153" y="4483935"/>
            <a:ext cx="11117047" cy="70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66"/>
              </a:lnSpc>
            </a:pPr>
            <a:r>
              <a:rPr lang="en-US" sz="4262">
                <a:solidFill>
                  <a:srgbClr val="0032C3"/>
                </a:solidFill>
                <a:latin typeface="Antonia H1"/>
                <a:ea typeface="Antonia H1"/>
                <a:cs typeface="Antonia H1"/>
                <a:sym typeface="Antonia H1"/>
              </a:rPr>
              <a:t>&gt;&gt; SCIENCE FOR SOCIETY&lt;&lt;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9154" y="312025"/>
            <a:ext cx="920612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4000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What we do at LBG (Career Center)?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4377" y="1313568"/>
            <a:ext cx="7537623" cy="4239913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44" b="-9244"/>
              </a:stretch>
            </a:blip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2804" y="297568"/>
            <a:ext cx="8990193" cy="101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4000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The role of the LBG Career Center</a:t>
            </a:r>
          </a:p>
          <a:p>
            <a:pPr defTabSz="609630">
              <a:lnSpc>
                <a:spcPts val="4600"/>
              </a:lnSpc>
            </a:pPr>
            <a:r>
              <a:rPr lang="en-US" sz="2000" dirty="0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Career Development for (all) Researchers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72996" y="409627"/>
            <a:ext cx="247592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364004" y="5664526"/>
            <a:ext cx="2179949" cy="940853"/>
            <a:chOff x="0" y="0"/>
            <a:chExt cx="861214" cy="3716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1214" cy="371695"/>
            </a:xfrm>
            <a:custGeom>
              <a:avLst/>
              <a:gdLst/>
              <a:ahLst/>
              <a:cxnLst/>
              <a:rect l="l" t="t" r="r" b="b"/>
              <a:pathLst>
                <a:path w="861214" h="371695">
                  <a:moveTo>
                    <a:pt x="0" y="0"/>
                  </a:moveTo>
                  <a:lnTo>
                    <a:pt x="861214" y="0"/>
                  </a:lnTo>
                  <a:lnTo>
                    <a:pt x="861214" y="371695"/>
                  </a:lnTo>
                  <a:lnTo>
                    <a:pt x="0" y="371695"/>
                  </a:lnTo>
                  <a:close/>
                </a:path>
              </a:pathLst>
            </a:custGeom>
            <a:solidFill>
              <a:srgbClr val="00499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861214" cy="3431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81902" y="5860209"/>
            <a:ext cx="227133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33"/>
              </a:lnSpc>
            </a:pPr>
            <a:r>
              <a:rPr lang="en-US" sz="11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LBG Career Center</a:t>
            </a:r>
          </a:p>
          <a:p>
            <a:pPr defTabSz="609630">
              <a:lnSpc>
                <a:spcPts val="1133"/>
              </a:lnSpc>
            </a:pPr>
            <a:r>
              <a:rPr lang="en-US" sz="11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Ludwig Boltzmann Gesellschaft</a:t>
            </a:r>
          </a:p>
          <a:p>
            <a:pPr defTabSz="609630">
              <a:lnSpc>
                <a:spcPts val="1133"/>
              </a:lnSpc>
            </a:pPr>
            <a:r>
              <a:rPr lang="en-US" sz="11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Nußdorfer Straße  64, 4. Stock</a:t>
            </a:r>
          </a:p>
          <a:p>
            <a:pPr defTabSz="609630">
              <a:lnSpc>
                <a:spcPts val="1133"/>
              </a:lnSpc>
            </a:pPr>
            <a:r>
              <a:rPr lang="en-US" sz="11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1090 Wien, Österreich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154" y="6564564"/>
            <a:ext cx="1906502" cy="16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397"/>
              </a:lnSpc>
            </a:pPr>
            <a:r>
              <a:rPr lang="en-US" sz="998">
                <a:solidFill>
                  <a:srgbClr val="11171D"/>
                </a:solidFill>
                <a:latin typeface="Whitney 1"/>
                <a:ea typeface="Whitney 1"/>
                <a:cs typeface="Whitney 1"/>
                <a:sym typeface="Whitney 1"/>
              </a:rPr>
              <a:t>Photo Credit: NDABCREATIVITY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9153" y="2371918"/>
            <a:ext cx="399828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039"/>
              </a:lnSpc>
              <a:spcBef>
                <a:spcPct val="0"/>
              </a:spcBef>
            </a:pPr>
            <a:r>
              <a:rPr lang="en-US" sz="3039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We empower &amp; support researchers in Austria in achieving their </a:t>
            </a:r>
          </a:p>
          <a:p>
            <a:pPr defTabSz="609630">
              <a:lnSpc>
                <a:spcPts val="3039"/>
              </a:lnSpc>
              <a:spcBef>
                <a:spcPct val="0"/>
              </a:spcBef>
            </a:pPr>
            <a:r>
              <a:rPr lang="en-US" sz="3039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individual career goals – </a:t>
            </a:r>
          </a:p>
          <a:p>
            <a:pPr defTabSz="609630">
              <a:lnSpc>
                <a:spcPts val="3039"/>
              </a:lnSpc>
              <a:spcBef>
                <a:spcPct val="0"/>
              </a:spcBef>
            </a:pPr>
            <a:r>
              <a:rPr lang="en-US" sz="3039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in or outside of academia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82803" y="297569"/>
            <a:ext cx="6372191" cy="203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400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The role of the Career Center in the Research System</a:t>
            </a:r>
          </a:p>
          <a:p>
            <a:pPr defTabSz="609630">
              <a:lnSpc>
                <a:spcPts val="4600"/>
              </a:lnSpc>
            </a:pPr>
            <a:r>
              <a:rPr lang="en-US" sz="2000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Career Development for Researchers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72996" y="409627"/>
            <a:ext cx="247592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284" y="2330598"/>
            <a:ext cx="10003731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75" lvl="1" indent="-280688" defTabSz="609630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Individual supplementation of existing university programs</a:t>
            </a:r>
          </a:p>
          <a:p>
            <a:pPr marL="561375" lvl="1" indent="-280688" defTabSz="609630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Cross-</a:t>
            </a:r>
            <a:r>
              <a:rPr lang="en-US" sz="2600" dirty="0" err="1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organisational</a:t>
            </a:r>
            <a:r>
              <a:rPr lang="en-US" sz="2600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 and cross-sectoral career support &amp; networking</a:t>
            </a:r>
          </a:p>
          <a:p>
            <a:pPr marL="561375" lvl="1" indent="-280688" defTabSz="609630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Strengthening of the research community </a:t>
            </a:r>
          </a:p>
          <a:p>
            <a:pPr marL="561375" lvl="1" indent="-280688" defTabSz="609630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32C3"/>
                </a:solidFill>
                <a:latin typeface="Whitney 3"/>
                <a:ea typeface="Whitney 3"/>
                <a:cs typeface="Whitney 3"/>
                <a:sym typeface="Whitney 3"/>
              </a:rPr>
              <a:t>Effective support for the permeability of research careers</a:t>
            </a:r>
          </a:p>
          <a:p>
            <a:pPr defTabSz="609630">
              <a:lnSpc>
                <a:spcPts val="2987"/>
              </a:lnSpc>
            </a:pPr>
            <a:endParaRPr lang="en-US" sz="2600" dirty="0">
              <a:solidFill>
                <a:srgbClr val="0032C3"/>
              </a:solidFill>
              <a:latin typeface="Whitney 3"/>
              <a:ea typeface="Whitney 3"/>
              <a:cs typeface="Whitney 3"/>
              <a:sym typeface="Whitney 3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6499" y="4614226"/>
            <a:ext cx="11099701" cy="78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  <a:spcBef>
                <a:spcPct val="0"/>
              </a:spcBef>
            </a:pPr>
            <a:r>
              <a:rPr lang="en-US" sz="2266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Through an initiative with the BMBWF and the University of Vienna, </a:t>
            </a:r>
          </a:p>
          <a:p>
            <a:pPr algn="ctr" defTabSz="609630">
              <a:lnSpc>
                <a:spcPts val="3173"/>
              </a:lnSpc>
              <a:spcBef>
                <a:spcPct val="0"/>
              </a:spcBef>
            </a:pPr>
            <a:r>
              <a:rPr lang="en-US" sz="2266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we offer our services free of charge to all pre- and postdocs at Austrian universities.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47015" y="5867305"/>
            <a:ext cx="739121" cy="648621"/>
            <a:chOff x="0" y="0"/>
            <a:chExt cx="1108685" cy="972934"/>
          </a:xfrm>
        </p:grpSpPr>
        <p:sp>
          <p:nvSpPr>
            <p:cNvPr id="3" name="Freeform 3"/>
            <p:cNvSpPr/>
            <p:nvPr/>
          </p:nvSpPr>
          <p:spPr>
            <a:xfrm>
              <a:off x="347218" y="63500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0"/>
                  </a:moveTo>
                  <a:lnTo>
                    <a:pt x="206629" y="356616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97155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356616"/>
                  </a:moveTo>
                  <a:lnTo>
                    <a:pt x="414274" y="356616"/>
                  </a:lnTo>
                  <a:lnTo>
                    <a:pt x="207518" y="0"/>
                  </a:lnTo>
                  <a:lnTo>
                    <a:pt x="0" y="356616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30682" y="97155"/>
              <a:ext cx="414528" cy="356616"/>
            </a:xfrm>
            <a:custGeom>
              <a:avLst/>
              <a:gdLst/>
              <a:ahLst/>
              <a:cxnLst/>
              <a:rect l="l" t="t" r="r" b="b"/>
              <a:pathLst>
                <a:path w="414528" h="356616">
                  <a:moveTo>
                    <a:pt x="414528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528" y="356616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347218" y="552831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414274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274" y="356616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30682" y="519176"/>
              <a:ext cx="414147" cy="356489"/>
            </a:xfrm>
            <a:custGeom>
              <a:avLst/>
              <a:gdLst/>
              <a:ahLst/>
              <a:cxnLst/>
              <a:rect l="l" t="t" r="r" b="b"/>
              <a:pathLst>
                <a:path w="414147" h="356489">
                  <a:moveTo>
                    <a:pt x="0" y="0"/>
                  </a:moveTo>
                  <a:lnTo>
                    <a:pt x="414147" y="0"/>
                  </a:lnTo>
                  <a:lnTo>
                    <a:pt x="206629" y="356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63500" y="519176"/>
              <a:ext cx="414274" cy="356489"/>
            </a:xfrm>
            <a:custGeom>
              <a:avLst/>
              <a:gdLst/>
              <a:ahLst/>
              <a:cxnLst/>
              <a:rect l="l" t="t" r="r" b="b"/>
              <a:pathLst>
                <a:path w="414274" h="356489">
                  <a:moveTo>
                    <a:pt x="0" y="0"/>
                  </a:moveTo>
                  <a:lnTo>
                    <a:pt x="206629" y="356489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3A1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347218" y="63500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0"/>
                  </a:moveTo>
                  <a:lnTo>
                    <a:pt x="206629" y="356616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500" y="97155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0" y="356616"/>
                  </a:moveTo>
                  <a:lnTo>
                    <a:pt x="414274" y="356616"/>
                  </a:lnTo>
                  <a:lnTo>
                    <a:pt x="207518" y="0"/>
                  </a:lnTo>
                  <a:lnTo>
                    <a:pt x="0" y="356616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0682" y="97155"/>
              <a:ext cx="414528" cy="356616"/>
            </a:xfrm>
            <a:custGeom>
              <a:avLst/>
              <a:gdLst/>
              <a:ahLst/>
              <a:cxnLst/>
              <a:rect l="l" t="t" r="r" b="b"/>
              <a:pathLst>
                <a:path w="414528" h="356616">
                  <a:moveTo>
                    <a:pt x="414528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528" y="356616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347218" y="552831"/>
              <a:ext cx="414274" cy="356616"/>
            </a:xfrm>
            <a:custGeom>
              <a:avLst/>
              <a:gdLst/>
              <a:ahLst/>
              <a:cxnLst/>
              <a:rect l="l" t="t" r="r" b="b"/>
              <a:pathLst>
                <a:path w="414274" h="356616">
                  <a:moveTo>
                    <a:pt x="414274" y="356616"/>
                  </a:moveTo>
                  <a:lnTo>
                    <a:pt x="0" y="356616"/>
                  </a:lnTo>
                  <a:lnTo>
                    <a:pt x="207518" y="0"/>
                  </a:lnTo>
                  <a:lnTo>
                    <a:pt x="414274" y="356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630682" y="519176"/>
              <a:ext cx="414147" cy="356489"/>
            </a:xfrm>
            <a:custGeom>
              <a:avLst/>
              <a:gdLst/>
              <a:ahLst/>
              <a:cxnLst/>
              <a:rect l="l" t="t" r="r" b="b"/>
              <a:pathLst>
                <a:path w="414147" h="356489">
                  <a:moveTo>
                    <a:pt x="0" y="0"/>
                  </a:moveTo>
                  <a:lnTo>
                    <a:pt x="414147" y="0"/>
                  </a:lnTo>
                  <a:lnTo>
                    <a:pt x="206629" y="356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500" y="519176"/>
              <a:ext cx="414274" cy="356489"/>
            </a:xfrm>
            <a:custGeom>
              <a:avLst/>
              <a:gdLst/>
              <a:ahLst/>
              <a:cxnLst/>
              <a:rect l="l" t="t" r="r" b="b"/>
              <a:pathLst>
                <a:path w="414274" h="356489">
                  <a:moveTo>
                    <a:pt x="0" y="0"/>
                  </a:moveTo>
                  <a:lnTo>
                    <a:pt x="206629" y="356489"/>
                  </a:lnTo>
                  <a:lnTo>
                    <a:pt x="414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A9B"/>
            </a:solid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91864" y="5868105"/>
            <a:ext cx="1301585" cy="649021"/>
          </a:xfrm>
          <a:custGeom>
            <a:avLst/>
            <a:gdLst/>
            <a:ahLst/>
            <a:cxnLst/>
            <a:rect l="l" t="t" r="r" b="b"/>
            <a:pathLst>
              <a:path w="1952377" h="973531">
                <a:moveTo>
                  <a:pt x="0" y="0"/>
                </a:moveTo>
                <a:lnTo>
                  <a:pt x="1952378" y="0"/>
                </a:lnTo>
                <a:lnTo>
                  <a:pt x="1952378" y="973531"/>
                </a:lnTo>
                <a:lnTo>
                  <a:pt x="0" y="973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2803" y="408407"/>
            <a:ext cx="7583383" cy="152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</a:pPr>
            <a:r>
              <a:rPr lang="en-US" sz="4000" dirty="0">
                <a:solidFill>
                  <a:srgbClr val="0032C3"/>
                </a:solidFill>
                <a:latin typeface="Antonia H2 1"/>
                <a:ea typeface="Antonia H2 1"/>
                <a:cs typeface="Antonia H2 1"/>
                <a:sym typeface="Antonia H2 1"/>
              </a:rPr>
              <a:t>What Career Services do we offer?</a:t>
            </a:r>
          </a:p>
          <a:p>
            <a:pPr defTabSz="609630">
              <a:lnSpc>
                <a:spcPts val="4600"/>
              </a:lnSpc>
            </a:pPr>
            <a:r>
              <a:rPr lang="en-US" sz="2000" dirty="0">
                <a:solidFill>
                  <a:srgbClr val="0032C3"/>
                </a:solidFill>
                <a:latin typeface="Whitney 1"/>
                <a:ea typeface="Whitney 1"/>
                <a:cs typeface="Whitney 1"/>
                <a:sym typeface="Whitney 1"/>
              </a:rPr>
              <a:t>Career Development in &amp; beyond academia for Researchers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26016" y="409627"/>
            <a:ext cx="21229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0032C3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065341" y="2003175"/>
            <a:ext cx="5408156" cy="4854825"/>
            <a:chOff x="0" y="0"/>
            <a:chExt cx="10816313" cy="97096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816313" cy="9709650"/>
            </a:xfrm>
            <a:custGeom>
              <a:avLst/>
              <a:gdLst/>
              <a:ahLst/>
              <a:cxnLst/>
              <a:rect l="l" t="t" r="r" b="b"/>
              <a:pathLst>
                <a:path w="10816313" h="9709650">
                  <a:moveTo>
                    <a:pt x="0" y="0"/>
                  </a:moveTo>
                  <a:lnTo>
                    <a:pt x="10816313" y="0"/>
                  </a:lnTo>
                  <a:lnTo>
                    <a:pt x="10816313" y="9709650"/>
                  </a:lnTo>
                  <a:lnTo>
                    <a:pt x="0" y="970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890452" y="4650977"/>
              <a:ext cx="4576623" cy="407695"/>
              <a:chOff x="0" y="0"/>
              <a:chExt cx="3432467" cy="30577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340211" y="5058673"/>
              <a:ext cx="3677106" cy="327565"/>
              <a:chOff x="0" y="0"/>
              <a:chExt cx="3432467" cy="30577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440694" y="5386237"/>
              <a:ext cx="4576623" cy="407695"/>
              <a:chOff x="0" y="0"/>
              <a:chExt cx="3432467" cy="30577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1515112" y="5793932"/>
              <a:ext cx="3327304" cy="296403"/>
              <a:chOff x="0" y="0"/>
              <a:chExt cx="3432467" cy="30577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596709" y="6090336"/>
              <a:ext cx="4576623" cy="407695"/>
              <a:chOff x="0" y="0"/>
              <a:chExt cx="3432467" cy="30577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596709" y="6496736"/>
              <a:ext cx="4576623" cy="407695"/>
              <a:chOff x="0" y="0"/>
              <a:chExt cx="3432467" cy="30577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5017317" y="1656913"/>
              <a:ext cx="3435769" cy="306066"/>
              <a:chOff x="0" y="0"/>
              <a:chExt cx="3432467" cy="30577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>
              <a:off x="4671752" y="1993075"/>
              <a:ext cx="4224904" cy="376364"/>
              <a:chOff x="0" y="0"/>
              <a:chExt cx="3432467" cy="30577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5017317" y="1769572"/>
              <a:ext cx="3625079" cy="322930"/>
              <a:chOff x="0" y="0"/>
              <a:chExt cx="3432467" cy="30577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5254537" y="2229106"/>
              <a:ext cx="3150639" cy="280666"/>
              <a:chOff x="0" y="0"/>
              <a:chExt cx="3432467" cy="30577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5017317" y="2509772"/>
              <a:ext cx="3488500" cy="310763"/>
              <a:chOff x="0" y="0"/>
              <a:chExt cx="3432467" cy="305778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5734427" y="2776472"/>
              <a:ext cx="2907969" cy="259048"/>
              <a:chOff x="0" y="0"/>
              <a:chExt cx="3432467" cy="305778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5173332" y="2960235"/>
              <a:ext cx="2907969" cy="259048"/>
              <a:chOff x="0" y="0"/>
              <a:chExt cx="3432467" cy="30577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5254537" y="3219283"/>
              <a:ext cx="3150639" cy="280666"/>
              <a:chOff x="0" y="0"/>
              <a:chExt cx="3432467" cy="30577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49"/>
            <p:cNvGrpSpPr>
              <a:grpSpLocks noChangeAspect="1"/>
            </p:cNvGrpSpPr>
            <p:nvPr/>
          </p:nvGrpSpPr>
          <p:grpSpPr>
            <a:xfrm>
              <a:off x="5545116" y="3485983"/>
              <a:ext cx="2907969" cy="259048"/>
              <a:chOff x="0" y="0"/>
              <a:chExt cx="3432467" cy="30577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1" name="Group 51"/>
            <p:cNvGrpSpPr>
              <a:grpSpLocks noChangeAspect="1"/>
            </p:cNvGrpSpPr>
            <p:nvPr/>
          </p:nvGrpSpPr>
          <p:grpSpPr>
            <a:xfrm>
              <a:off x="6363417" y="5988118"/>
              <a:ext cx="3435769" cy="306066"/>
              <a:chOff x="0" y="0"/>
              <a:chExt cx="3432467" cy="305778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" name="Group 53"/>
            <p:cNvGrpSpPr>
              <a:grpSpLocks noChangeAspect="1"/>
            </p:cNvGrpSpPr>
            <p:nvPr/>
          </p:nvGrpSpPr>
          <p:grpSpPr>
            <a:xfrm>
              <a:off x="6627316" y="6191966"/>
              <a:ext cx="3435769" cy="306066"/>
              <a:chOff x="0" y="0"/>
              <a:chExt cx="3432467" cy="305778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5" name="Group 55"/>
            <p:cNvGrpSpPr>
              <a:grpSpLocks noChangeAspect="1"/>
            </p:cNvGrpSpPr>
            <p:nvPr/>
          </p:nvGrpSpPr>
          <p:grpSpPr>
            <a:xfrm>
              <a:off x="6363417" y="6394518"/>
              <a:ext cx="3435769" cy="306066"/>
              <a:chOff x="0" y="0"/>
              <a:chExt cx="3432467" cy="305778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7" name="Group 57"/>
            <p:cNvGrpSpPr>
              <a:grpSpLocks noChangeAspect="1"/>
            </p:cNvGrpSpPr>
            <p:nvPr/>
          </p:nvGrpSpPr>
          <p:grpSpPr>
            <a:xfrm>
              <a:off x="6056889" y="6675831"/>
              <a:ext cx="4576623" cy="407695"/>
              <a:chOff x="0" y="0"/>
              <a:chExt cx="3432467" cy="305778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9" name="Group 59"/>
            <p:cNvGrpSpPr>
              <a:grpSpLocks noChangeAspect="1"/>
            </p:cNvGrpSpPr>
            <p:nvPr/>
          </p:nvGrpSpPr>
          <p:grpSpPr>
            <a:xfrm>
              <a:off x="6363417" y="6967283"/>
              <a:ext cx="3435769" cy="306066"/>
              <a:chOff x="0" y="0"/>
              <a:chExt cx="3432467" cy="305778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1" name="Group 61"/>
            <p:cNvGrpSpPr>
              <a:grpSpLocks noChangeAspect="1"/>
            </p:cNvGrpSpPr>
            <p:nvPr/>
          </p:nvGrpSpPr>
          <p:grpSpPr>
            <a:xfrm>
              <a:off x="5734427" y="7298749"/>
              <a:ext cx="4668092" cy="415844"/>
              <a:chOff x="0" y="0"/>
              <a:chExt cx="3432467" cy="305778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-127"/>
                <a:ext cx="3432556" cy="305943"/>
              </a:xfrm>
              <a:custGeom>
                <a:avLst/>
                <a:gdLst/>
                <a:ahLst/>
                <a:cxnLst/>
                <a:rect l="l" t="t" r="r" b="b"/>
                <a:pathLst>
                  <a:path w="3432556" h="305943">
                    <a:moveTo>
                      <a:pt x="0" y="127"/>
                    </a:moveTo>
                    <a:lnTo>
                      <a:pt x="0" y="305943"/>
                    </a:lnTo>
                    <a:lnTo>
                      <a:pt x="3411220" y="305943"/>
                    </a:lnTo>
                    <a:lnTo>
                      <a:pt x="3420364" y="302895"/>
                    </a:lnTo>
                    <a:lnTo>
                      <a:pt x="3427603" y="296545"/>
                    </a:lnTo>
                    <a:lnTo>
                      <a:pt x="3430651" y="290957"/>
                    </a:lnTo>
                    <a:cubicBezTo>
                      <a:pt x="3431921" y="288036"/>
                      <a:pt x="3432556" y="284861"/>
                      <a:pt x="3432556" y="281686"/>
                    </a:cubicBezTo>
                    <a:lnTo>
                      <a:pt x="3432556" y="281686"/>
                    </a:lnTo>
                    <a:lnTo>
                      <a:pt x="3432556" y="21336"/>
                    </a:lnTo>
                    <a:lnTo>
                      <a:pt x="3429508" y="12192"/>
                    </a:lnTo>
                    <a:lnTo>
                      <a:pt x="3423158" y="4953"/>
                    </a:lnTo>
                    <a:lnTo>
                      <a:pt x="3417570" y="1905"/>
                    </a:lnTo>
                    <a:cubicBezTo>
                      <a:pt x="3414522" y="635"/>
                      <a:pt x="3411474" y="0"/>
                      <a:pt x="340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890452" y="4080254"/>
              <a:ext cx="3951963" cy="3426417"/>
              <a:chOff x="0" y="0"/>
              <a:chExt cx="780635" cy="676823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80635" cy="676823"/>
              </a:xfrm>
              <a:custGeom>
                <a:avLst/>
                <a:gdLst/>
                <a:ahLst/>
                <a:cxnLst/>
                <a:rect l="l" t="t" r="r" b="b"/>
                <a:pathLst>
                  <a:path w="780635" h="676823">
                    <a:moveTo>
                      <a:pt x="0" y="0"/>
                    </a:moveTo>
                    <a:lnTo>
                      <a:pt x="780635" y="0"/>
                    </a:lnTo>
                    <a:lnTo>
                      <a:pt x="780635" y="676823"/>
                    </a:lnTo>
                    <a:lnTo>
                      <a:pt x="0" y="67682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38100"/>
                <a:ext cx="780635" cy="63872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5291219" y="951945"/>
              <a:ext cx="3214598" cy="2663562"/>
              <a:chOff x="0" y="0"/>
              <a:chExt cx="634982" cy="526136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634982" cy="526136"/>
              </a:xfrm>
              <a:custGeom>
                <a:avLst/>
                <a:gdLst/>
                <a:ahLst/>
                <a:cxnLst/>
                <a:rect l="l" t="t" r="r" b="b"/>
                <a:pathLst>
                  <a:path w="634982" h="526136">
                    <a:moveTo>
                      <a:pt x="0" y="0"/>
                    </a:moveTo>
                    <a:lnTo>
                      <a:pt x="634982" y="0"/>
                    </a:lnTo>
                    <a:lnTo>
                      <a:pt x="634982" y="526136"/>
                    </a:lnTo>
                    <a:lnTo>
                      <a:pt x="0" y="5261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38100"/>
                <a:ext cx="634982" cy="48803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6237269" y="5357931"/>
              <a:ext cx="3688063" cy="3269302"/>
              <a:chOff x="0" y="0"/>
              <a:chExt cx="728506" cy="64578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728506" cy="645788"/>
              </a:xfrm>
              <a:custGeom>
                <a:avLst/>
                <a:gdLst/>
                <a:ahLst/>
                <a:cxnLst/>
                <a:rect l="l" t="t" r="r" b="b"/>
                <a:pathLst>
                  <a:path w="728506" h="645788">
                    <a:moveTo>
                      <a:pt x="0" y="0"/>
                    </a:moveTo>
                    <a:lnTo>
                      <a:pt x="728506" y="0"/>
                    </a:lnTo>
                    <a:lnTo>
                      <a:pt x="728506" y="645788"/>
                    </a:lnTo>
                    <a:lnTo>
                      <a:pt x="0" y="6457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de-A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38100"/>
                <a:ext cx="728506" cy="60768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6394864" y="5357931"/>
              <a:ext cx="604237" cy="1852066"/>
            </a:xfrm>
            <a:custGeom>
              <a:avLst/>
              <a:gdLst/>
              <a:ahLst/>
              <a:cxnLst/>
              <a:rect l="l" t="t" r="r" b="b"/>
              <a:pathLst>
                <a:path w="604237" h="1852066">
                  <a:moveTo>
                    <a:pt x="0" y="0"/>
                  </a:moveTo>
                  <a:lnTo>
                    <a:pt x="604237" y="0"/>
                  </a:lnTo>
                  <a:lnTo>
                    <a:pt x="604237" y="1852066"/>
                  </a:lnTo>
                  <a:lnTo>
                    <a:pt x="0" y="1852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de-A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032439" y="5709818"/>
              <a:ext cx="2758682" cy="2879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7" dirty="0">
                  <a:solidFill>
                    <a:srgbClr val="0032C3"/>
                  </a:solidFill>
                  <a:latin typeface="Antonia H2 1"/>
                  <a:ea typeface="Antonia H2 1"/>
                  <a:cs typeface="Antonia H2 1"/>
                  <a:sym typeface="Antonia H2 1"/>
                </a:rPr>
                <a:t>Network &amp; Exchange</a:t>
              </a:r>
            </a:p>
            <a:p>
              <a:pPr algn="ctr" defTabSz="609630">
                <a:lnSpc>
                  <a:spcPts val="2333"/>
                </a:lnSpc>
              </a:pPr>
              <a:r>
                <a:rPr lang="en-US" sz="1333" dirty="0">
                  <a:solidFill>
                    <a:srgbClr val="211813"/>
                  </a:solidFill>
                  <a:latin typeface="Whitney 1"/>
                  <a:ea typeface="Whitney 1"/>
                  <a:cs typeface="Whitney 1"/>
                  <a:sym typeface="Whitney 1"/>
                </a:rPr>
                <a:t>cross-</a:t>
              </a:r>
              <a:r>
                <a:rPr lang="en-US" sz="1333" dirty="0" err="1">
                  <a:solidFill>
                    <a:srgbClr val="211813"/>
                  </a:solidFill>
                  <a:latin typeface="Whitney 1"/>
                  <a:ea typeface="Whitney 1"/>
                  <a:cs typeface="Whitney 1"/>
                  <a:sym typeface="Whitney 1"/>
                </a:rPr>
                <a:t>organisational</a:t>
              </a:r>
              <a:r>
                <a:rPr lang="en-US" sz="1333" dirty="0">
                  <a:solidFill>
                    <a:srgbClr val="211813"/>
                  </a:solidFill>
                  <a:latin typeface="Whitney 1"/>
                  <a:ea typeface="Whitney 1"/>
                  <a:cs typeface="Whitney 1"/>
                  <a:sym typeface="Whitney 1"/>
                </a:rPr>
                <a:t> and cross-sector 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5450517" y="693052"/>
              <a:ext cx="2758682" cy="405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7">
                  <a:solidFill>
                    <a:srgbClr val="0032C3"/>
                  </a:solidFill>
                  <a:latin typeface="Antonia H2 1"/>
                  <a:ea typeface="Antonia H2 1"/>
                  <a:cs typeface="Antonia H2 1"/>
                  <a:sym typeface="Antonia H2 1"/>
                </a:rPr>
                <a:t>Collective Services</a:t>
              </a:r>
            </a:p>
            <a:p>
              <a:pPr algn="ctr" defTabSz="609630">
                <a:lnSpc>
                  <a:spcPts val="1867"/>
                </a:lnSpc>
              </a:pPr>
              <a:r>
                <a:rPr lang="en-US" sz="1333">
                  <a:solidFill>
                    <a:srgbClr val="000000"/>
                  </a:solidFill>
                  <a:latin typeface="Whitney 1"/>
                  <a:ea typeface="Whitney 1"/>
                  <a:cs typeface="Whitney 1"/>
                  <a:sym typeface="Whitney 1"/>
                </a:rPr>
                <a:t>Support, Exchange &amp; Networking</a:t>
              </a:r>
            </a:p>
            <a:p>
              <a:pPr algn="ctr" defTabSz="609630">
                <a:lnSpc>
                  <a:spcPts val="1867"/>
                </a:lnSpc>
              </a:pPr>
              <a:endParaRPr lang="en-US" sz="1333">
                <a:solidFill>
                  <a:srgbClr val="000000"/>
                </a:solidFill>
                <a:latin typeface="Whitney 1"/>
                <a:ea typeface="Whitney 1"/>
                <a:cs typeface="Whitney 1"/>
                <a:sym typeface="Whitney 1"/>
              </a:endParaRPr>
            </a:p>
            <a:p>
              <a:pPr algn="ctr" defTabSz="609630">
                <a:lnSpc>
                  <a:spcPts val="1867"/>
                </a:lnSpc>
              </a:pPr>
              <a:r>
                <a:rPr lang="en-US" sz="1333">
                  <a:solidFill>
                    <a:srgbClr val="000000"/>
                  </a:solidFill>
                  <a:latin typeface="Whitney 1"/>
                  <a:ea typeface="Whitney 1"/>
                  <a:cs typeface="Whitney 1"/>
                  <a:sym typeface="Whitney 1"/>
                </a:rPr>
                <a:t>Workshops, Events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083278" y="4074498"/>
              <a:ext cx="3566310" cy="346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7">
                  <a:solidFill>
                    <a:srgbClr val="0032C3"/>
                  </a:solidFill>
                  <a:latin typeface="Antonia H2 1"/>
                  <a:ea typeface="Antonia H2 1"/>
                  <a:cs typeface="Antonia H2 1"/>
                  <a:sym typeface="Antonia H2 1"/>
                </a:rPr>
                <a:t>Individual Services</a:t>
              </a:r>
            </a:p>
            <a:p>
              <a:pPr algn="ctr" defTabSz="609630">
                <a:lnSpc>
                  <a:spcPts val="1867"/>
                </a:lnSpc>
              </a:pPr>
              <a:r>
                <a:rPr lang="en-US" sz="1333">
                  <a:solidFill>
                    <a:srgbClr val="211813"/>
                  </a:solidFill>
                  <a:latin typeface="Whitney 1"/>
                  <a:ea typeface="Whitney 1"/>
                  <a:cs typeface="Whitney 1"/>
                  <a:sym typeface="Whitney 1"/>
                </a:rPr>
                <a:t>Personal support for individual career paths</a:t>
              </a:r>
            </a:p>
            <a:p>
              <a:pPr algn="ctr" defTabSz="609630">
                <a:lnSpc>
                  <a:spcPts val="1867"/>
                </a:lnSpc>
              </a:pPr>
              <a:endParaRPr lang="en-US" sz="1333">
                <a:solidFill>
                  <a:srgbClr val="211813"/>
                </a:solidFill>
                <a:latin typeface="Whitney 1"/>
                <a:ea typeface="Whitney 1"/>
                <a:cs typeface="Whitney 1"/>
                <a:sym typeface="Whitney 1"/>
              </a:endParaRPr>
            </a:p>
            <a:p>
              <a:pPr algn="ctr" defTabSz="609630">
                <a:lnSpc>
                  <a:spcPts val="1867"/>
                </a:lnSpc>
              </a:pPr>
              <a:r>
                <a:rPr lang="en-US" sz="1333">
                  <a:solidFill>
                    <a:srgbClr val="211813"/>
                  </a:solidFill>
                  <a:latin typeface="Whitney 1"/>
                  <a:ea typeface="Whitney 1"/>
                  <a:cs typeface="Whitney 1"/>
                  <a:sym typeface="Whitney 1"/>
                </a:rPr>
                <a:t>Coaching, Potential Analysis, Personal Consultation</a:t>
              </a:r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440234" y="2859613"/>
            <a:ext cx="2233972" cy="120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7"/>
              </a:lnSpc>
              <a:spcBef>
                <a:spcPct val="0"/>
              </a:spcBef>
            </a:pPr>
            <a:r>
              <a:rPr lang="en-US" sz="1733" dirty="0">
                <a:solidFill>
                  <a:srgbClr val="8098E1"/>
                </a:solidFill>
                <a:latin typeface="Whitney 4"/>
                <a:ea typeface="Whitney 4"/>
                <a:cs typeface="Whitney 4"/>
                <a:sym typeface="Whitney 4"/>
              </a:rPr>
              <a:t>All our services are confidential and offered in English &amp; German.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9145389" y="4991642"/>
            <a:ext cx="2703527" cy="120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2427"/>
              </a:lnSpc>
              <a:spcBef>
                <a:spcPct val="0"/>
              </a:spcBef>
            </a:pPr>
            <a:r>
              <a:rPr lang="en-US" sz="1733">
                <a:solidFill>
                  <a:srgbClr val="8098E1"/>
                </a:solidFill>
                <a:latin typeface="Whitney 4"/>
                <a:ea typeface="Whitney 4"/>
                <a:cs typeface="Whitney 4"/>
                <a:sym typeface="Whitney 4"/>
              </a:rPr>
              <a:t>Our Career Services are currently free of charge for all researchers affiliated with Austrian universities.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4" y="5909640"/>
            <a:ext cx="1974850" cy="590550"/>
          </a:xfrm>
          <a:custGeom>
            <a:avLst/>
            <a:gdLst/>
            <a:ahLst/>
            <a:cxnLst/>
            <a:rect l="l" t="t" r="r" b="b"/>
            <a:pathLst>
              <a:path w="2962275" h="885825">
                <a:moveTo>
                  <a:pt x="0" y="0"/>
                </a:moveTo>
                <a:lnTo>
                  <a:pt x="2962275" y="0"/>
                </a:lnTo>
                <a:lnTo>
                  <a:pt x="2962275" y="885825"/>
                </a:lnTo>
                <a:lnTo>
                  <a:pt x="0" y="885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9153" y="5910930"/>
            <a:ext cx="1955800" cy="565150"/>
          </a:xfrm>
          <a:custGeom>
            <a:avLst/>
            <a:gdLst/>
            <a:ahLst/>
            <a:cxnLst/>
            <a:rect l="l" t="t" r="r" b="b"/>
            <a:pathLst>
              <a:path w="2933700" h="847725">
                <a:moveTo>
                  <a:pt x="0" y="0"/>
                </a:moveTo>
                <a:lnTo>
                  <a:pt x="2933700" y="0"/>
                </a:lnTo>
                <a:lnTo>
                  <a:pt x="2933700" y="847725"/>
                </a:lnTo>
                <a:lnTo>
                  <a:pt x="0" y="847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375909" y="2004486"/>
            <a:ext cx="2889724" cy="2640485"/>
          </a:xfrm>
          <a:custGeom>
            <a:avLst/>
            <a:gdLst/>
            <a:ahLst/>
            <a:cxnLst/>
            <a:rect l="l" t="t" r="r" b="b"/>
            <a:pathLst>
              <a:path w="4334586" h="3960728">
                <a:moveTo>
                  <a:pt x="0" y="0"/>
                </a:moveTo>
                <a:lnTo>
                  <a:pt x="4334586" y="0"/>
                </a:lnTo>
                <a:lnTo>
                  <a:pt x="4334586" y="3960728"/>
                </a:lnTo>
                <a:lnTo>
                  <a:pt x="0" y="396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de-A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07161" y="409627"/>
            <a:ext cx="224175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2"/>
                <a:ea typeface="Whitney 2"/>
                <a:cs typeface="Whitney 2"/>
                <a:sym typeface="Whitney 2"/>
              </a:rPr>
              <a:t>CAREER DEVELOPMENT</a:t>
            </a:r>
          </a:p>
          <a:p>
            <a:pPr algn="r" defTabSz="609630">
              <a:lnSpc>
                <a:spcPts val="1299"/>
              </a:lnSpc>
            </a:pPr>
            <a:r>
              <a:rPr lang="en-US" sz="1333">
                <a:solidFill>
                  <a:srgbClr val="FFFFFF"/>
                </a:solidFill>
                <a:latin typeface="Whitney 1"/>
                <a:ea typeface="Whitney 1"/>
                <a:cs typeface="Whitney 1"/>
                <a:sym typeface="Whitney 1"/>
              </a:rPr>
              <a:t>LBG CC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7536" y="2556154"/>
            <a:ext cx="10003180" cy="62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64"/>
              </a:lnSpc>
            </a:pPr>
            <a:r>
              <a:rPr lang="en-US" sz="4764" dirty="0">
                <a:solidFill>
                  <a:srgbClr val="FFFFFF"/>
                </a:solidFill>
                <a:latin typeface="Antonia H2 1"/>
                <a:ea typeface="Antonia H2 1"/>
                <a:cs typeface="Antonia H2 1"/>
                <a:sym typeface="Antonia H2 1"/>
              </a:rPr>
              <a:t>How does that relate to mentoring?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AT" dirty="0"/>
              <a:t>Challenges in Academia</a:t>
            </a:r>
            <a:endParaRPr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dirty="0"/>
          </a:p>
          <a:p>
            <a:r>
              <a:rPr dirty="0"/>
              <a:t>Academic work is often self-directed and isolating</a:t>
            </a:r>
          </a:p>
          <a:p>
            <a:r>
              <a:rPr dirty="0"/>
              <a:t>Pressure to publish, teach, and secure funding</a:t>
            </a:r>
          </a:p>
          <a:p>
            <a:r>
              <a:rPr dirty="0"/>
              <a:t>Lack of immediate feedback and long timelines</a:t>
            </a:r>
          </a:p>
          <a:p>
            <a:r>
              <a:rPr lang="de-DE" dirty="0"/>
              <a:t>C</a:t>
            </a:r>
            <a:r>
              <a:rPr dirty="0" err="1"/>
              <a:t>areer</a:t>
            </a:r>
            <a:r>
              <a:rPr dirty="0"/>
              <a:t> uncertainty</a:t>
            </a:r>
            <a:r>
              <a:rPr lang="de-DE" dirty="0"/>
              <a:t> (</a:t>
            </a:r>
            <a:r>
              <a:rPr lang="de-AT" dirty="0" err="1"/>
              <a:t>risk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burnout</a:t>
            </a:r>
            <a:r>
              <a:rPr lang="de-AT" dirty="0"/>
              <a:t> etc. )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Microsoft Office PowerPoint</Application>
  <PresentationFormat>Breitbild</PresentationFormat>
  <Paragraphs>178</Paragraphs>
  <Slides>26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40" baseType="lpstr">
      <vt:lpstr>Antonia H1</vt:lpstr>
      <vt:lpstr>Antonia H2 1</vt:lpstr>
      <vt:lpstr>Antonia H2 2</vt:lpstr>
      <vt:lpstr>-apple-system</vt:lpstr>
      <vt:lpstr>Arial</vt:lpstr>
      <vt:lpstr>Arimo</vt:lpstr>
      <vt:lpstr>Calibri</vt:lpstr>
      <vt:lpstr>Whitney 1</vt:lpstr>
      <vt:lpstr>Whitney 2</vt:lpstr>
      <vt:lpstr>Whitney 3</vt:lpstr>
      <vt:lpstr>Whitney 4</vt:lpstr>
      <vt:lpstr>Whitney 5</vt:lpstr>
      <vt:lpstr>Office Theme</vt:lpstr>
      <vt:lpstr>1_Office Theme</vt:lpstr>
      <vt:lpstr>PowerPoint-Präsentation</vt:lpstr>
      <vt:lpstr>Introduction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Challenges in Academia</vt:lpstr>
      <vt:lpstr>PowerPoint-Präsentation</vt:lpstr>
      <vt:lpstr>What Is Peer Mentoring?</vt:lpstr>
      <vt:lpstr>Key Features of Peer Mentoring</vt:lpstr>
      <vt:lpstr>Benefits of Peer Mentoring in Academia</vt:lpstr>
      <vt:lpstr>PowerPoint-Präsentation</vt:lpstr>
      <vt:lpstr>PowerPoint-Präsentation</vt:lpstr>
      <vt:lpstr>PowerPoint-Präsentation</vt:lpstr>
      <vt:lpstr>How P4C Works</vt:lpstr>
      <vt:lpstr>Unique Aspects of P4C</vt:lpstr>
      <vt:lpstr>Outcomes and Feedback</vt:lpstr>
      <vt:lpstr>PowerPoint-Präsentation</vt:lpstr>
      <vt:lpstr>PowerPoint-Präsentation</vt:lpstr>
      <vt:lpstr>Why Peer Mentoring and accountability work</vt:lpstr>
      <vt:lpstr>How to Bring This Into Your Context</vt:lpstr>
      <vt:lpstr>Final Thought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Lackner Saskia</dc:creator>
  <cp:lastModifiedBy>Lackner Saskia</cp:lastModifiedBy>
  <cp:revision>2</cp:revision>
  <dcterms:created xsi:type="dcterms:W3CDTF">2025-05-13T10:55:40Z</dcterms:created>
  <dcterms:modified xsi:type="dcterms:W3CDTF">2025-05-27T12:13:11Z</dcterms:modified>
</cp:coreProperties>
</file>